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96" r:id="rId3"/>
    <p:sldId id="397" r:id="rId4"/>
    <p:sldId id="407" r:id="rId5"/>
    <p:sldId id="406" r:id="rId6"/>
    <p:sldId id="398" r:id="rId7"/>
    <p:sldId id="399" r:id="rId8"/>
    <p:sldId id="400" r:id="rId9"/>
    <p:sldId id="401" r:id="rId10"/>
    <p:sldId id="402" r:id="rId11"/>
    <p:sldId id="409" r:id="rId12"/>
    <p:sldId id="408" r:id="rId13"/>
    <p:sldId id="403" r:id="rId14"/>
    <p:sldId id="404" r:id="rId15"/>
    <p:sldId id="405" r:id="rId16"/>
    <p:sldId id="321" r:id="rId17"/>
    <p:sldId id="365" r:id="rId18"/>
    <p:sldId id="363" r:id="rId19"/>
    <p:sldId id="366" r:id="rId20"/>
    <p:sldId id="312" r:id="rId21"/>
    <p:sldId id="369" r:id="rId22"/>
    <p:sldId id="370" r:id="rId23"/>
    <p:sldId id="371" r:id="rId24"/>
    <p:sldId id="373" r:id="rId25"/>
    <p:sldId id="384" r:id="rId26"/>
    <p:sldId id="383" r:id="rId27"/>
    <p:sldId id="385" r:id="rId28"/>
    <p:sldId id="386" r:id="rId29"/>
  </p:sldIdLst>
  <p:sldSz cx="9144000" cy="6858000" type="screen4x3"/>
  <p:notesSz cx="6761163" cy="9942513"/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6953" autoAdjust="0"/>
  </p:normalViewPr>
  <p:slideViewPr>
    <p:cSldViewPr>
      <p:cViewPr varScale="1">
        <p:scale>
          <a:sx n="111" d="100"/>
          <a:sy n="111" d="100"/>
        </p:scale>
        <p:origin x="103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131" cy="49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9565" y="0"/>
            <a:ext cx="2930131" cy="49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A1253-0B1C-42DE-8C83-145133E457F2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2"/>
            <a:ext cx="2930131" cy="498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9565" y="9444402"/>
            <a:ext cx="2930131" cy="4981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4E1A6-56FF-4229-B260-35A2BD0C764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355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30131" cy="49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3" tIns="47521" rIns="95043" bIns="47521" numCol="1" anchor="t" anchorCtr="0" compatLnSpc="1">
            <a:prstTxWarp prst="textNoShape">
              <a:avLst/>
            </a:prstTxWarp>
          </a:bodyPr>
          <a:lstStyle>
            <a:lvl1pPr defTabSz="950783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9565" y="1"/>
            <a:ext cx="2930131" cy="49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3" tIns="47521" rIns="95043" bIns="47521" numCol="1" anchor="t" anchorCtr="0" compatLnSpc="1">
            <a:prstTxWarp prst="textNoShape">
              <a:avLst/>
            </a:prstTxWarp>
          </a:bodyPr>
          <a:lstStyle>
            <a:lvl1pPr algn="r" defTabSz="950783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411" y="4723024"/>
            <a:ext cx="5408343" cy="4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3" tIns="47521" rIns="95043" bIns="47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402"/>
            <a:ext cx="2930131" cy="49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3" tIns="47521" rIns="95043" bIns="47521" numCol="1" anchor="b" anchorCtr="0" compatLnSpc="1">
            <a:prstTxWarp prst="textNoShape">
              <a:avLst/>
            </a:prstTxWarp>
          </a:bodyPr>
          <a:lstStyle>
            <a:lvl1pPr defTabSz="950783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9565" y="9444402"/>
            <a:ext cx="2930131" cy="496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43" tIns="47521" rIns="95043" bIns="47521" numCol="1" anchor="b" anchorCtr="0" compatLnSpc="1">
            <a:prstTxWarp prst="textNoShape">
              <a:avLst/>
            </a:prstTxWarp>
          </a:bodyPr>
          <a:lstStyle>
            <a:lvl1pPr algn="r" defTabSz="950783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3C9C33EC-13BF-4CD2-9381-DE1BFA611EA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20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54D0781-1905-49C8-AC80-68C80F7E554F}" type="slidenum">
              <a:rPr lang="en-GB" altLang="en-US" sz="1200" smtClean="0"/>
              <a:pPr eaLnBrk="1" hangingPunct="1"/>
              <a:t>1</a:t>
            </a:fld>
            <a:endParaRPr lang="en-GB" altLang="en-US" sz="120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552924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F86323-E6A8-49FC-8B94-9F5A2FD1F179}" type="slidenum">
              <a:rPr lang="en-GB" altLang="en-US" sz="1200" smtClean="0"/>
              <a:pPr eaLnBrk="1" hangingPunct="1"/>
              <a:t>16</a:t>
            </a:fld>
            <a:endParaRPr lang="en-GB" altLang="en-US" sz="1200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800666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16A292-985F-4642-A00A-54682EF7C9DF}" type="slidenum">
              <a:rPr lang="en-GB" altLang="en-US" sz="1200" smtClean="0"/>
              <a:pPr eaLnBrk="1" hangingPunct="1"/>
              <a:t>18</a:t>
            </a:fld>
            <a:endParaRPr lang="en-GB" alt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810056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B39A354-0CD9-4F11-AA1F-FD51F80F8657}" type="slidenum">
              <a:rPr lang="en-GB" altLang="en-US" sz="1200" smtClean="0"/>
              <a:pPr eaLnBrk="1" hangingPunct="1"/>
              <a:t>20</a:t>
            </a:fld>
            <a:endParaRPr lang="en-GB" altLang="en-US" sz="1200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722973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932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9325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98E8938-4315-48A7-8978-CB6F9E34B9D6}" type="slidenum">
              <a:rPr lang="en-GB" altLang="en-US" sz="1200" smtClean="0"/>
              <a:pPr eaLnBrk="1" hangingPunct="1"/>
              <a:t>22</a:t>
            </a:fld>
            <a:endParaRPr lang="en-GB" altLang="en-US" sz="120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331946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B3CD3-F9E6-4B62-8779-F4ACE09AA1EF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9986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586F0-F9B5-4F6F-817F-97363A21FFC0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2527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BA3D9-B553-4815-AD9A-AFD433E794D7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811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BB2AF-2043-40E0-AF50-527FF50FC78F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04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5F124-4E49-4632-B3E6-8384548802E7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43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3BE-5CCE-456B-BB4B-B96EDDD730F1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43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0D258-2911-448F-BF62-10D83524979C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06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D70A2-8634-42B1-9E9B-4D2174764568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1091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4CC2A-BB72-43B3-A018-0948C104C826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71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5DDE3-F84A-4215-91A5-A9396387AB33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606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815B4-9C32-4059-BBE5-C410E8A93AE0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5313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Klicken Sie, um das Titelformat zu bearbeiten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Klicken Sie, um die Formate des Vorlagentextes zu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B3F30C75-D9CD-4C08-8C7C-C3F8A1BFD291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3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4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1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6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69888" y="1600200"/>
            <a:ext cx="8305800" cy="3413125"/>
          </a:xfrm>
        </p:spPr>
        <p:txBody>
          <a:bodyPr/>
          <a:lstStyle/>
          <a:p>
            <a:pPr eaLnBrk="1" hangingPunct="1"/>
            <a:r>
              <a:rPr lang="en-GB" altLang="en-US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/>
            </a:r>
            <a:br>
              <a:rPr lang="en-GB" altLang="en-US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en-GB" altLang="en-US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Economic Applications of simultaneous games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699864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Beauty </a:t>
            </a:r>
            <a:r>
              <a:rPr lang="en-GB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contest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36712"/>
            <a:ext cx="8280920" cy="5616624"/>
          </a:xfrm>
        </p:spPr>
        <p:txBody>
          <a:bodyPr/>
          <a:lstStyle/>
          <a:p>
            <a:pPr marL="0" indent="0" algn="just">
              <a:buNone/>
            </a:pPr>
            <a:r>
              <a:rPr lang="en-GB" sz="2800" dirty="0"/>
              <a:t>Keynes described the action of rational agents in a market using an analogy based on a fictional newspaper contest, in which entrants are asked to choose the six most attractive faces from a hundred photographs. </a:t>
            </a:r>
            <a:endParaRPr lang="en-GB" sz="2800" dirty="0" smtClean="0"/>
          </a:p>
          <a:p>
            <a:pPr marL="0" indent="0" algn="just">
              <a:buNone/>
            </a:pPr>
            <a:r>
              <a:rPr lang="en-GB" sz="2800" dirty="0" smtClean="0"/>
              <a:t>Those </a:t>
            </a:r>
            <a:r>
              <a:rPr lang="en-GB" sz="2800" dirty="0"/>
              <a:t>who picked the most popular faces are then eligible for a prize</a:t>
            </a:r>
            <a:r>
              <a:rPr lang="en-GB" sz="2800" dirty="0" smtClean="0"/>
              <a:t>.</a:t>
            </a:r>
          </a:p>
          <a:p>
            <a:pPr marL="0" indent="0" algn="just">
              <a:buNone/>
            </a:pPr>
            <a:r>
              <a:rPr lang="en-GB" sz="2800" dirty="0"/>
              <a:t>A naive strategy would be to choose the face that, in the opinion of the entrant, is the most handsome. </a:t>
            </a:r>
            <a:endParaRPr lang="en-GB" sz="2800" dirty="0" smtClean="0"/>
          </a:p>
          <a:p>
            <a:pPr marL="0" indent="0" algn="just">
              <a:buNone/>
            </a:pPr>
            <a:r>
              <a:rPr lang="en-GB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26817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712968" cy="6408712"/>
          </a:xfrm>
        </p:spPr>
        <p:txBody>
          <a:bodyPr/>
          <a:lstStyle/>
          <a:p>
            <a:pPr marL="0" indent="0" algn="just">
              <a:buNone/>
            </a:pPr>
            <a:r>
              <a:rPr lang="en-GB" sz="2800" dirty="0" smtClean="0"/>
              <a:t>A </a:t>
            </a:r>
            <a:r>
              <a:rPr lang="en-GB" sz="2800" dirty="0"/>
              <a:t>more sophisticated contest entrant, wishing to maximize the chances of winning a prize, would think about what the majority perception of attractive is, and then make a selection based on some inference from his knowledge of public perceptions. </a:t>
            </a:r>
            <a:endParaRPr lang="en-GB" sz="2800" dirty="0" smtClean="0"/>
          </a:p>
          <a:p>
            <a:pPr marL="0" indent="0" algn="just">
              <a:buNone/>
            </a:pPr>
            <a:r>
              <a:rPr lang="en-GB" sz="2800" dirty="0" smtClean="0"/>
              <a:t>This </a:t>
            </a:r>
            <a:r>
              <a:rPr lang="en-GB" sz="2800" dirty="0"/>
              <a:t>can be carried one step further to take into account the fact that other entrants would each have their own opinion of what public perceptions are</a:t>
            </a:r>
            <a:r>
              <a:rPr lang="en-GB" sz="2800" dirty="0" smtClean="0"/>
              <a:t>.</a:t>
            </a:r>
          </a:p>
          <a:p>
            <a:pPr marL="0" indent="0" algn="just">
              <a:buNone/>
            </a:pPr>
            <a:r>
              <a:rPr lang="en-GB" sz="2800" dirty="0"/>
              <a:t>Keynes believed that similar </a:t>
            </a:r>
            <a:r>
              <a:rPr lang="en-GB" sz="2800" dirty="0" err="1"/>
              <a:t>behavior</a:t>
            </a:r>
            <a:r>
              <a:rPr lang="en-GB" sz="2800" dirty="0"/>
              <a:t> was at work within </a:t>
            </a:r>
            <a:r>
              <a:rPr lang="en-GB" sz="2800" dirty="0" smtClean="0"/>
              <a:t>the stock market. </a:t>
            </a:r>
            <a:r>
              <a:rPr lang="en-GB" sz="2800" dirty="0"/>
              <a:t>This would have people pricing shares not based on what they think </a:t>
            </a:r>
            <a:r>
              <a:rPr lang="en-GB" sz="2800" dirty="0" smtClean="0"/>
              <a:t>their fundamental </a:t>
            </a:r>
            <a:r>
              <a:rPr lang="en-GB" sz="2800" dirty="0" err="1" smtClean="0"/>
              <a:t>valueis</a:t>
            </a:r>
            <a:r>
              <a:rPr lang="en-GB" sz="2800" dirty="0"/>
              <a:t>, but rather on what they think everyone else thinks their value is, or what everybody else would predict the average assessment of value to be.</a:t>
            </a:r>
          </a:p>
          <a:p>
            <a:pPr marL="0" indent="0" algn="just">
              <a:buNone/>
            </a:pPr>
            <a:r>
              <a:rPr lang="en-GB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0285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699864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The p-Beauty </a:t>
            </a:r>
            <a:r>
              <a:rPr lang="en-GB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contest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836712"/>
                <a:ext cx="8280920" cy="4114800"/>
              </a:xfrm>
            </p:spPr>
            <p:txBody>
              <a:bodyPr/>
              <a:lstStyle/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GB" sz="2800" dirty="0" smtClean="0"/>
                  <a:t> </a:t>
                </a:r>
                <a:r>
                  <a:rPr lang="en-GB" sz="2800" dirty="0"/>
                  <a:t>participants are asked to simultaneously </a:t>
                </a:r>
                <a:r>
                  <a:rPr lang="en-GB" sz="2800" dirty="0" smtClean="0"/>
                  <a:t>submit </a:t>
                </a:r>
                <a:r>
                  <a:rPr lang="en-GB" sz="2800" dirty="0"/>
                  <a:t>a number between 0 and 100. </a:t>
                </a:r>
                <a:endParaRPr lang="en-GB" sz="2800" dirty="0" smtClean="0"/>
              </a:p>
              <a:p>
                <a:pPr marL="0" indent="0" algn="just">
                  <a:buNone/>
                </a:pPr>
                <a:r>
                  <a:rPr lang="en-GB" sz="2800" dirty="0" smtClean="0"/>
                  <a:t>The </a:t>
                </a:r>
                <a:r>
                  <a:rPr lang="en-GB" sz="2800" dirty="0"/>
                  <a:t>winner of the contest is the person(s) whose number is closest to p times the average of all numbers </a:t>
                </a:r>
                <a:r>
                  <a:rPr lang="en-GB" sz="2800" dirty="0" smtClean="0"/>
                  <a:t>submitted</a:t>
                </a:r>
              </a:p>
              <a:p>
                <a:pPr marL="0" indent="0" algn="just">
                  <a:buNone/>
                </a:pPr>
                <a:endParaRPr lang="en-GB" sz="2800" dirty="0"/>
              </a:p>
              <a:p>
                <a:pPr marL="0" indent="0" algn="just">
                  <a:buNone/>
                </a:pPr>
                <a:r>
                  <a:rPr lang="en-GB" sz="2800" dirty="0" smtClean="0"/>
                  <a:t>.</a:t>
                </a: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836712"/>
                <a:ext cx="8280920" cy="4114800"/>
              </a:xfrm>
              <a:blipFill rotWithShape="0">
                <a:blip r:embed="rId2"/>
                <a:stretch>
                  <a:fillRect l="-1472" t="-1481" r="-14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34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404813"/>
                <a:ext cx="8496944" cy="5475287"/>
              </a:xfrm>
            </p:spPr>
            <p:txBody>
              <a:bodyPr/>
              <a:lstStyle/>
              <a:p>
                <a:pPr>
                  <a:buFontTx/>
                  <a:buNone/>
                </a:pPr>
                <a:r>
                  <a:rPr lang="en-GB" altLang="en-US" sz="2800" dirty="0" smtClean="0">
                    <a:solidFill>
                      <a:srgbClr val="C00000"/>
                    </a:solidFill>
                  </a:rPr>
                  <a:t>Normal form game representation</a:t>
                </a:r>
              </a:p>
              <a:p>
                <a:pPr>
                  <a:buFontTx/>
                  <a:buNone/>
                </a:pPr>
                <a:endParaRPr lang="en-GB" altLang="en-US" sz="2800" dirty="0" smtClean="0"/>
              </a:p>
              <a:p>
                <a:pPr>
                  <a:buFontTx/>
                  <a:buNone/>
                </a:pPr>
                <a:r>
                  <a:rPr lang="en-GB" altLang="en-US" sz="2800" dirty="0" smtClean="0"/>
                  <a:t>Players: </a:t>
                </a:r>
                <a14:m>
                  <m:oMath xmlns:m="http://schemas.openxmlformats.org/officeDocument/2006/math">
                    <m:r>
                      <a:rPr lang="en-GB" altLang="en-US" sz="2800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GB" altLang="en-US" sz="2800" dirty="0" smtClean="0"/>
                  <a:t> individuals denoted by </a:t>
                </a:r>
                <a14:m>
                  <m:oMath xmlns:m="http://schemas.openxmlformats.org/officeDocument/2006/math">
                    <m:r>
                      <a:rPr lang="en-GB" altLang="en-US" sz="2800" b="0" i="1" smtClean="0">
                        <a:latin typeface="Cambria Math"/>
                      </a:rPr>
                      <m:t>𝑖</m:t>
                    </m:r>
                    <m:r>
                      <a:rPr lang="en-GB" altLang="en-US" sz="2800" b="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GB" altLang="en-US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altLang="en-US" sz="2800" b="0" i="1" smtClean="0">
                            <a:latin typeface="Cambria Math"/>
                            <a:ea typeface="Cambria Math"/>
                          </a:rPr>
                          <m:t>1,  2, …, </m:t>
                        </m:r>
                        <m:r>
                          <a:rPr lang="en-GB" altLang="en-US" sz="2800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GB" altLang="en-US" sz="2800" dirty="0" smtClean="0"/>
              </a:p>
              <a:p>
                <a:pPr>
                  <a:buFontTx/>
                  <a:buNone/>
                </a:pPr>
                <a:r>
                  <a:rPr lang="en-GB" altLang="en-US" sz="2800" dirty="0" smtClean="0"/>
                  <a:t>Strategies: 	</a:t>
                </a:r>
                <a14:m>
                  <m:oMath xmlns:m="http://schemas.openxmlformats.org/officeDocument/2006/math">
                    <m:r>
                      <a:rPr lang="en-US" altLang="en-US" sz="2800" i="1" dirty="0" smtClean="0">
                        <a:latin typeface="Cambria Math"/>
                      </a:rPr>
                      <m:t>𝑠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𝑖</m:t>
                    </m:r>
                    <m:r>
                      <a:rPr lang="en-US" altLang="en-US" sz="2800" i="1" baseline="-25000" dirty="0" smtClean="0">
                        <a:latin typeface="Cambria Math"/>
                      </a:rPr>
                      <m:t> </m:t>
                    </m:r>
                    <m:r>
                      <a:rPr lang="en-US" altLang="en-US" sz="2800" i="1" dirty="0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altLang="en-US" sz="2800" i="1" dirty="0" smtClean="0">
                        <a:latin typeface="Cambria Math"/>
                      </a:rPr>
                      <m:t>𝑆</m:t>
                    </m:r>
                    <m:r>
                      <a:rPr lang="en-US" altLang="en-US" sz="2800" i="1" baseline="-25000" dirty="0" smtClean="0">
                        <a:latin typeface="Cambria Math"/>
                      </a:rPr>
                      <m:t>𝑖</m:t>
                    </m:r>
                    <m:r>
                      <a:rPr lang="en-US" altLang="en-US" sz="2800" i="1" dirty="0" smtClean="0">
                        <a:latin typeface="Cambria Math"/>
                      </a:rPr>
                      <m:t>={0, 1,…, 100)</m:t>
                    </m:r>
                  </m:oMath>
                </a14:m>
                <a:r>
                  <a:rPr lang="en-US" alt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GB" altLang="en-US" sz="2800" i="1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GB" altLang="en-US" sz="2800" i="1">
                        <a:latin typeface="Cambria Math"/>
                      </a:rPr>
                      <m:t>𝑖</m:t>
                    </m:r>
                    <m:r>
                      <a:rPr lang="en-GB" altLang="en-US" sz="2800" i="1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GB" altLang="en-US" sz="2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altLang="en-US" sz="2800" i="1">
                            <a:latin typeface="Cambria Math"/>
                            <a:ea typeface="Cambria Math"/>
                          </a:rPr>
                          <m:t>1,  2, …, </m:t>
                        </m:r>
                        <m:r>
                          <a:rPr lang="en-GB" altLang="en-US" sz="2800" i="1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altLang="en-US" sz="2800" baseline="-25000" dirty="0" smtClean="0"/>
              </a:p>
              <a:p>
                <a:pPr>
                  <a:buFontTx/>
                  <a:buNone/>
                </a:pPr>
                <a:r>
                  <a:rPr lang="en-US" altLang="en-US" sz="2800" i="1" dirty="0" smtClean="0"/>
                  <a:t>	</a:t>
                </a:r>
                <a:endParaRPr lang="en-US" altLang="en-US" sz="2800" dirty="0" smtClean="0"/>
              </a:p>
              <a:p>
                <a:pPr>
                  <a:buFontTx/>
                  <a:buNone/>
                </a:pPr>
                <a:r>
                  <a:rPr lang="en-US" altLang="en-US" sz="2800" dirty="0" smtClean="0"/>
                  <a:t>Payoff: 	</a:t>
                </a:r>
              </a:p>
              <a:p>
                <a:pPr>
                  <a:buFontTx/>
                  <a:buNone/>
                </a:pPr>
                <a14:m>
                  <m:oMath xmlns:m="http://schemas.openxmlformats.org/officeDocument/2006/math">
                    <m:r>
                      <a:rPr lang="el-GR" altLang="en-US" sz="2800" i="1" dirty="0" smtClean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 err="1" smtClean="0">
                        <a:latin typeface="Cambria Math"/>
                      </a:rPr>
                      <m:t>𝑖</m:t>
                    </m:r>
                    <m:r>
                      <a:rPr lang="en-GB" altLang="en-US" sz="2800" i="1" dirty="0" smtClean="0">
                        <a:latin typeface="Cambria Math"/>
                      </a:rPr>
                      <m:t> =</m:t>
                    </m:r>
                    <m:r>
                      <a:rPr lang="en-GB" altLang="en-US" sz="2800" i="1" dirty="0" smtClean="0">
                        <a:latin typeface="Cambria Math"/>
                      </a:rPr>
                      <m:t>𝑘</m:t>
                    </m:r>
                    <m:r>
                      <a:rPr lang="en-GB" altLang="en-US" sz="2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US" altLang="en-US" sz="2800" i="1" dirty="0" smtClean="0"/>
                  <a:t> </a:t>
                </a:r>
                <a:r>
                  <a:rPr lang="en-US" altLang="en-US" sz="2800" dirty="0" smtClean="0"/>
                  <a:t>if </a:t>
                </a:r>
                <a14:m>
                  <m:oMath xmlns:m="http://schemas.openxmlformats.org/officeDocument/2006/math">
                    <m:r>
                      <a:rPr lang="en-US" altLang="en-US" sz="2800" i="1" dirty="0">
                        <a:latin typeface="Cambria Math"/>
                      </a:rPr>
                      <m:t>𝑠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altLang="en-US" sz="2800" dirty="0" smtClean="0"/>
                  <a:t> is the closest number to </a:t>
                </a:r>
                <a14:m>
                  <m:oMath xmlns:m="http://schemas.openxmlformats.org/officeDocument/2006/math">
                    <m:r>
                      <a:rPr lang="en-GB" altLang="en-US" sz="2800" b="0" i="1" smtClean="0">
                        <a:latin typeface="Cambria Math"/>
                      </a:rPr>
                      <m:t>𝑝</m:t>
                    </m:r>
                    <m:f>
                      <m:fPr>
                        <m:ctrlP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supHide m:val="on"/>
                            <m:ctrlPr>
                              <a:rPr lang="en-GB" alt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GB" altLang="en-US" sz="2800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r>
                              <a:rPr lang="en-US" altLang="en-US" sz="2800" i="1" dirty="0">
                                <a:latin typeface="Cambria Math"/>
                              </a:rPr>
                              <m:t>𝑠</m:t>
                            </m:r>
                            <m:r>
                              <a:rPr lang="en-GB" altLang="en-US" sz="2800" i="1" baseline="-25000" dirty="0">
                                <a:latin typeface="Cambria Math"/>
                              </a:rPr>
                              <m:t>𝑖</m:t>
                            </m:r>
                          </m:e>
                        </m:nary>
                      </m:num>
                      <m:den>
                        <m:r>
                          <a:rPr lang="en-GB" altLang="en-US" sz="2800" b="0" i="1" smtClean="0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en-US" sz="2800" dirty="0" smtClean="0"/>
                  <a:t> otherwise </a:t>
                </a:r>
                <a14:m>
                  <m:oMath xmlns:m="http://schemas.openxmlformats.org/officeDocument/2006/math">
                    <m:r>
                      <a:rPr lang="el-GR" altLang="en-US" sz="2800" i="1" dirty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 err="1">
                        <a:latin typeface="Cambria Math"/>
                      </a:rPr>
                      <m:t>𝑖</m:t>
                    </m:r>
                    <m:r>
                      <a:rPr lang="en-GB" altLang="en-US" sz="2800" i="1" dirty="0">
                        <a:latin typeface="Cambria Math"/>
                      </a:rPr>
                      <m:t> =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0.</m:t>
                    </m:r>
                  </m:oMath>
                </a14:m>
                <a:endParaRPr lang="en-US" altLang="en-US" sz="2800" dirty="0" smtClean="0"/>
              </a:p>
              <a:p>
                <a:pPr>
                  <a:buFontTx/>
                  <a:buNone/>
                </a:pPr>
                <a:r>
                  <a:rPr lang="en-US" altLang="en-US" sz="2800" dirty="0" smtClean="0"/>
                  <a:t>If there </a:t>
                </a:r>
                <a:r>
                  <a:rPr lang="en-US" altLang="en-US" sz="2800" smtClean="0"/>
                  <a:t>are multiple </a:t>
                </a:r>
                <a:r>
                  <a:rPr lang="en-US" altLang="en-US" sz="2800" dirty="0" smtClean="0"/>
                  <a:t>winners the prize is divided in equal parts</a:t>
                </a:r>
              </a:p>
              <a:p>
                <a:pPr>
                  <a:buFontTx/>
                  <a:buNone/>
                </a:pPr>
                <a:r>
                  <a:rPr lang="en-US" altLang="en-US" sz="2800" i="1" dirty="0" smtClean="0"/>
                  <a:t>			</a:t>
                </a:r>
                <a:endParaRPr lang="en-GB" altLang="en-US" sz="2800" i="1" dirty="0" smtClean="0"/>
              </a:p>
            </p:txBody>
          </p:sp>
        </mc:Choice>
        <mc:Fallback xmlns="">
          <p:sp>
            <p:nvSpPr>
              <p:cNvPr id="174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404813"/>
                <a:ext cx="8496944" cy="5475287"/>
              </a:xfrm>
              <a:blipFill rotWithShape="0">
                <a:blip r:embed="rId2"/>
                <a:stretch>
                  <a:fillRect l="-1506" t="-1112" r="-3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997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44624"/>
                <a:ext cx="8712968" cy="6336704"/>
              </a:xfrm>
            </p:spPr>
            <p:txBody>
              <a:bodyPr/>
              <a:lstStyle/>
              <a:p>
                <a:pPr algn="just">
                  <a:buFontTx/>
                  <a:buNone/>
                </a:pPr>
                <a:r>
                  <a:rPr lang="en-GB" altLang="en-US" sz="2800" dirty="0" smtClean="0">
                    <a:solidFill>
                      <a:srgbClr val="C00000"/>
                    </a:solidFill>
                  </a:rPr>
                  <a:t>Solution</a:t>
                </a:r>
              </a:p>
              <a:p>
                <a:pPr algn="just">
                  <a:buFontTx/>
                  <a:buNone/>
                </a:pPr>
                <a:r>
                  <a:rPr lang="en-GB" altLang="en-US" sz="2800" dirty="0" smtClean="0"/>
                  <a:t>Best responses of player </a:t>
                </a:r>
                <a14:m>
                  <m:oMath xmlns:m="http://schemas.openxmlformats.org/officeDocument/2006/math">
                    <m:r>
                      <a:rPr lang="en-GB" altLang="en-US" sz="280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GB" altLang="en-US" sz="2800" dirty="0" smtClean="0"/>
                  <a:t> is to submit a number that is equal to p times the average of all submitted numbers, i.e.:</a:t>
                </a:r>
              </a:p>
              <a:p>
                <a:pPr algn="just"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800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GB" altLang="en-US" sz="28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altLang="en-US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alt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GB" altLang="en-US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GB" altLang="en-US" sz="2800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altLang="en-US" sz="2800" i="1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GB" altLang="en-US" sz="2800" i="1">
                                  <a:latin typeface="Cambria Math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GB" alt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altLang="en-US" sz="28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GB" altLang="en-US" sz="2800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n-GB" altLang="en-US" sz="2800" b="0" i="1" smtClean="0">
                          <a:latin typeface="Cambria Math"/>
                        </a:rPr>
                        <m:t>𝑝</m:t>
                      </m:r>
                    </m:oMath>
                  </m:oMathPara>
                </a14:m>
                <a:endParaRPr lang="en-GB" altLang="en-US" sz="2800" dirty="0" smtClean="0"/>
              </a:p>
              <a:p>
                <a:pPr algn="just">
                  <a:buNone/>
                </a:pPr>
                <a:r>
                  <a:rPr lang="en-GB" altLang="en-US" sz="2800" dirty="0" smtClean="0"/>
                  <a:t>Then her best response is </a:t>
                </a:r>
              </a:p>
              <a:p>
                <a:pPr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altLang="en-US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2800" i="1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GB" altLang="en-US" sz="28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altLang="en-US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alt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altLang="en-US" sz="2800" b="0" i="1" smtClean="0">
                              <a:latin typeface="Cambria Math"/>
                            </a:rPr>
                            <m:t>𝑝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en-GB" alt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altLang="en-US" sz="28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altLang="en-US" sz="28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en-GB" altLang="en-US" sz="2800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GB" alt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altLang="en-US" sz="2800" i="1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GB" altLang="en-US" sz="28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GB" altLang="en-US" sz="28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GB" altLang="en-US" sz="28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alt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GB" altLang="en-US" sz="2800" dirty="0"/>
              </a:p>
              <a:p>
                <a:pPr algn="just">
                  <a:buFontTx/>
                  <a:buNone/>
                </a:pPr>
                <a:endParaRPr lang="en-GB" altLang="en-US" sz="2800" dirty="0"/>
              </a:p>
              <a:p>
                <a:pPr marL="0" indent="0" algn="just">
                  <a:buNone/>
                </a:pP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44624"/>
                <a:ext cx="8712968" cy="6336704"/>
              </a:xfrm>
              <a:blipFill rotWithShape="0">
                <a:blip r:embed="rId2"/>
                <a:stretch>
                  <a:fillRect l="-1400" t="-962" r="-14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894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44624"/>
                <a:ext cx="8712968" cy="6336704"/>
              </a:xfrm>
            </p:spPr>
            <p:txBody>
              <a:bodyPr/>
              <a:lstStyle/>
              <a:p>
                <a:pPr algn="just">
                  <a:buNone/>
                </a:pPr>
                <a:r>
                  <a:rPr lang="en-GB" altLang="en-US" sz="2800" dirty="0" smtClean="0"/>
                  <a:t>best response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GB" altLang="en-US" sz="2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en-US" sz="2800" b="0" i="1" smtClean="0">
                            <a:latin typeface="Cambria Math"/>
                          </a:rPr>
                          <m:t>𝑝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GB" altLang="en-US" sz="280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GB" altLang="en-US" sz="2800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GB" altLang="en-US" sz="2800" b="0" i="1" smtClean="0">
                                <a:latin typeface="Cambria Math"/>
                                <a:ea typeface="Cambria Math"/>
                              </a:rPr>
                              <m:t>≠</m:t>
                            </m:r>
                            <m:r>
                              <a:rPr lang="en-GB" altLang="en-US" sz="2800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GB" alt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en-US" sz="2800" i="1">
                                    <a:latin typeface="Cambria Math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GB" altLang="en-US" sz="2800" i="1"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GB" altLang="en-US" sz="2800" b="0" i="1" smtClean="0">
                            <a:latin typeface="Cambria Math"/>
                          </a:rPr>
                          <m:t>𝑛</m:t>
                        </m:r>
                        <m:r>
                          <a:rPr lang="en-GB" altLang="en-US" sz="2800" b="0" i="1" smtClean="0">
                            <a:latin typeface="Cambria Math"/>
                          </a:rPr>
                          <m:t>−</m:t>
                        </m:r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den>
                    </m:f>
                  </m:oMath>
                </a14:m>
                <a:endParaRPr lang="en-GB" altLang="en-US" sz="2800" dirty="0"/>
              </a:p>
              <a:p>
                <a:pPr algn="just">
                  <a:buNone/>
                </a:pPr>
                <a:r>
                  <a:rPr lang="en-GB" altLang="en-US" sz="2800" dirty="0"/>
                  <a:t>Suppose </a:t>
                </a:r>
                <a14:m>
                  <m:oMath xmlns:m="http://schemas.openxmlformats.org/officeDocument/2006/math">
                    <m:r>
                      <a:rPr lang="en-GB" altLang="en-US" sz="2800" i="1" dirty="0">
                        <a:latin typeface="Cambria Math"/>
                      </a:rPr>
                      <m:t>𝑝</m:t>
                    </m:r>
                    <m:r>
                      <a:rPr lang="en-GB" altLang="en-US" sz="2800" i="1" dirty="0">
                        <a:latin typeface="Cambria Math"/>
                      </a:rPr>
                      <m:t>&lt;1</m:t>
                    </m:r>
                  </m:oMath>
                </a14:m>
                <a:endParaRPr lang="en-GB" altLang="en-US" sz="2800" dirty="0">
                  <a:solidFill>
                    <a:srgbClr val="C00000"/>
                  </a:solidFill>
                </a:endParaRPr>
              </a:p>
              <a:p>
                <a:pPr algn="just">
                  <a:buFontTx/>
                  <a:buNone/>
                </a:pPr>
                <a:r>
                  <a:rPr lang="en-GB" altLang="en-US" sz="2800" dirty="0" smtClean="0"/>
                  <a:t>The best response is to play a number that is smaller than p times the average of the others' numbers</a:t>
                </a:r>
                <a:endParaRPr lang="en-GB" altLang="en-US" sz="2800" dirty="0"/>
              </a:p>
              <a:p>
                <a:pPr marL="0" indent="0" algn="just">
                  <a:buNone/>
                </a:pPr>
                <a:r>
                  <a:rPr lang="en-GB" sz="2800" dirty="0" smtClean="0"/>
                  <a:t>1. A strategy profile where there are at least two players playing different numbers is not a Nash equilibrium. Indeed the player with the number above </a:t>
                </a:r>
                <a:r>
                  <a:rPr lang="en-GB" altLang="en-US" sz="2800" dirty="0"/>
                  <a:t>p times the </a:t>
                </a:r>
                <a:r>
                  <a:rPr lang="en-GB" altLang="en-US" sz="2800" dirty="0" smtClean="0"/>
                  <a:t>average has an incentive to play a smaller number.</a:t>
                </a:r>
                <a:r>
                  <a:rPr lang="en-GB" sz="2800" dirty="0" smtClean="0"/>
                  <a:t> </a:t>
                </a:r>
              </a:p>
              <a:p>
                <a:pPr marL="0" indent="0" algn="just">
                  <a:buNone/>
                </a:pPr>
                <a:r>
                  <a:rPr lang="en-GB" sz="2800" dirty="0" smtClean="0"/>
                  <a:t>2. A </a:t>
                </a:r>
                <a:r>
                  <a:rPr lang="en-GB" sz="2800" dirty="0"/>
                  <a:t>strategy profile where </a:t>
                </a:r>
                <a:r>
                  <a:rPr lang="en-GB" sz="2800" dirty="0" smtClean="0"/>
                  <a:t>all players play the same number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/>
                      </a:rPr>
                      <m:t>𝑠</m:t>
                    </m:r>
                  </m:oMath>
                </a14:m>
                <a:r>
                  <a:rPr lang="en-GB" sz="2800" dirty="0" smtClean="0"/>
                  <a:t> and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/>
                      </a:rPr>
                      <m:t>𝑠</m:t>
                    </m:r>
                    <m:r>
                      <a:rPr lang="en-GB" sz="2800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en-GB" sz="2800" dirty="0" smtClean="0"/>
                  <a:t> is not a NE. Any player has an incentive to play a small number</a:t>
                </a:r>
              </a:p>
              <a:p>
                <a:pPr marL="0" indent="0" algn="just">
                  <a:buNone/>
                </a:pPr>
                <a:r>
                  <a:rPr lang="en-GB" sz="2800" dirty="0" smtClean="0"/>
                  <a:t>3. </a:t>
                </a:r>
                <a:r>
                  <a:rPr lang="en-GB" sz="2800" dirty="0"/>
                  <a:t>A strategy profile where all players play the same number 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/>
                      </a:rPr>
                      <m:t>𝑠</m:t>
                    </m:r>
                  </m:oMath>
                </a14:m>
                <a:r>
                  <a:rPr lang="en-GB" sz="2800" dirty="0" smtClean="0"/>
                  <a:t>=0 is the unique NE</a:t>
                </a: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44624"/>
                <a:ext cx="8712968" cy="6336704"/>
              </a:xfrm>
              <a:blipFill rotWithShape="0">
                <a:blip r:embed="rId2"/>
                <a:stretch>
                  <a:fillRect l="-1400" r="-1470" b="-31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343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772400" cy="803275"/>
          </a:xfrm>
        </p:spPr>
        <p:txBody>
          <a:bodyPr/>
          <a:lstStyle/>
          <a:p>
            <a:pPr eaLnBrk="1" hangingPunct="1"/>
            <a:r>
              <a:rPr lang="en-GB" altLang="en-US" sz="28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Cournot</a:t>
            </a:r>
            <a:r>
              <a:rPr lang="en-GB" altLang="en-U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Model of Duopoly</a:t>
            </a:r>
            <a:endParaRPr lang="en-US" altLang="en-US" sz="2800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1850" y="1412875"/>
            <a:ext cx="7772400" cy="403225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800" i="1" dirty="0" smtClean="0"/>
              <a:t>q</a:t>
            </a:r>
            <a:r>
              <a:rPr lang="en-US" altLang="en-US" sz="2800" baseline="-25000" dirty="0" smtClean="0"/>
              <a:t>1</a:t>
            </a:r>
            <a:r>
              <a:rPr lang="en-US" altLang="en-US" sz="2800" i="1" dirty="0" smtClean="0"/>
              <a:t> </a:t>
            </a:r>
            <a:r>
              <a:rPr lang="en-US" altLang="en-US" sz="2800" dirty="0" smtClean="0"/>
              <a:t>and</a:t>
            </a:r>
            <a:r>
              <a:rPr lang="en-US" altLang="en-US" sz="2800" i="1" dirty="0" smtClean="0"/>
              <a:t> q</a:t>
            </a:r>
            <a:r>
              <a:rPr lang="en-US" altLang="en-US" sz="2800" baseline="-25000" dirty="0" smtClean="0"/>
              <a:t>2</a:t>
            </a:r>
            <a:r>
              <a:rPr lang="en-US" altLang="en-US" sz="2800" i="1" dirty="0" smtClean="0"/>
              <a:t> </a:t>
            </a:r>
            <a:r>
              <a:rPr lang="en-US" altLang="en-US" sz="2800" dirty="0" smtClean="0"/>
              <a:t>are the quantities of an homogeneous product produced by firms 1 and 2</a:t>
            </a:r>
            <a:endParaRPr lang="en-US" altLang="en-US" sz="2800" i="1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 smtClean="0"/>
              <a:t>linear inverse demand </a:t>
            </a:r>
            <a:r>
              <a:rPr lang="en-US" altLang="en-US" sz="2800" i="1" dirty="0" smtClean="0"/>
              <a:t>P(Q) = a – Q  </a:t>
            </a:r>
            <a:r>
              <a:rPr lang="en-US" altLang="en-US" sz="2800" dirty="0" smtClean="0"/>
              <a:t>for</a:t>
            </a:r>
            <a:r>
              <a:rPr lang="en-US" altLang="en-US" sz="2800" i="1" dirty="0" smtClean="0"/>
              <a:t> Q &lt; a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n-US" altLang="en-US" i="1" dirty="0" smtClean="0"/>
              <a:t>	</a:t>
            </a:r>
            <a:r>
              <a:rPr lang="en-US" altLang="en-US" dirty="0" smtClean="0"/>
              <a:t>and </a:t>
            </a:r>
            <a:r>
              <a:rPr lang="en-US" altLang="en-US" i="1" dirty="0" smtClean="0"/>
              <a:t>P(Q) = 0 </a:t>
            </a:r>
            <a:r>
              <a:rPr lang="en-US" altLang="en-US" dirty="0" smtClean="0"/>
              <a:t>if</a:t>
            </a:r>
            <a:r>
              <a:rPr lang="en-US" altLang="en-US" i="1" dirty="0" smtClean="0"/>
              <a:t> Q ≥ a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 smtClean="0"/>
              <a:t>total quantity </a:t>
            </a:r>
            <a:r>
              <a:rPr lang="en-US" altLang="en-US" sz="2800" i="1" dirty="0" smtClean="0"/>
              <a:t>Q = q</a:t>
            </a:r>
            <a:r>
              <a:rPr lang="en-US" altLang="en-US" sz="2800" baseline="-25000" dirty="0" smtClean="0"/>
              <a:t>1</a:t>
            </a:r>
            <a:r>
              <a:rPr lang="en-US" altLang="en-US" sz="2800" i="1" dirty="0" smtClean="0"/>
              <a:t> + q</a:t>
            </a:r>
            <a:r>
              <a:rPr lang="en-US" altLang="en-US" sz="2800" i="1" baseline="-25000" dirty="0" smtClean="0"/>
              <a:t>2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 smtClean="0"/>
              <a:t>The cost to produce</a:t>
            </a:r>
            <a:r>
              <a:rPr lang="en-US" altLang="en-US" sz="2800" i="1" dirty="0" smtClean="0"/>
              <a:t> q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 is </a:t>
            </a:r>
            <a:r>
              <a:rPr lang="en-US" altLang="en-US" sz="2800" i="1" dirty="0" err="1" smtClean="0"/>
              <a:t>C</a:t>
            </a:r>
            <a:r>
              <a:rPr lang="en-US" altLang="en-US" sz="2800" i="1" baseline="-25000" dirty="0" err="1" smtClean="0"/>
              <a:t>i</a:t>
            </a:r>
            <a:r>
              <a:rPr lang="en-US" altLang="en-US" sz="2800" i="1" dirty="0" smtClean="0"/>
              <a:t>(q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) = </a:t>
            </a:r>
            <a:r>
              <a:rPr lang="en-US" altLang="en-US" sz="2800" i="1" dirty="0" smtClean="0"/>
              <a:t>c q</a:t>
            </a:r>
            <a:r>
              <a:rPr lang="en-US" altLang="en-US" sz="2800" baseline="-25000" dirty="0" smtClean="0"/>
              <a:t>i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altLang="en-US" sz="2800" dirty="0" smtClean="0"/>
              <a:t>Firms choose their quantities simultaneously.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u="sn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684212" y="404813"/>
            <a:ext cx="8064252" cy="5475287"/>
          </a:xfrm>
        </p:spPr>
        <p:txBody>
          <a:bodyPr/>
          <a:lstStyle/>
          <a:p>
            <a:pPr>
              <a:buFontTx/>
              <a:buNone/>
            </a:pPr>
            <a:r>
              <a:rPr lang="en-GB" altLang="en-US" sz="2800" dirty="0" smtClean="0">
                <a:solidFill>
                  <a:srgbClr val="C00000"/>
                </a:solidFill>
              </a:rPr>
              <a:t>Normal form game representation</a:t>
            </a:r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r>
              <a:rPr lang="en-GB" altLang="en-US" sz="2800" dirty="0" smtClean="0"/>
              <a:t>Players: Firm 1 and Firm 2</a:t>
            </a:r>
          </a:p>
          <a:p>
            <a:pPr>
              <a:buFontTx/>
              <a:buNone/>
            </a:pPr>
            <a:r>
              <a:rPr lang="en-GB" altLang="en-US" sz="2800" dirty="0" smtClean="0"/>
              <a:t>Strategies: 	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=[0, ∞) i.e. 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1 </a:t>
            </a:r>
            <a:r>
              <a:rPr lang="en-US" altLang="en-US" sz="2800" dirty="0" smtClean="0"/>
              <a:t>=</a:t>
            </a:r>
            <a:r>
              <a:rPr lang="en-US" altLang="en-US" sz="2800" i="1" dirty="0" smtClean="0"/>
              <a:t> q</a:t>
            </a:r>
            <a:r>
              <a:rPr lang="en-US" altLang="en-US" sz="2800" baseline="-25000" dirty="0" smtClean="0"/>
              <a:t>1</a:t>
            </a:r>
          </a:p>
          <a:p>
            <a:pPr>
              <a:buFontTx/>
              <a:buNone/>
            </a:pPr>
            <a:r>
              <a:rPr lang="en-US" altLang="en-US" sz="2800" i="1" dirty="0" smtClean="0"/>
              <a:t>			S</a:t>
            </a:r>
            <a:r>
              <a:rPr lang="en-US" altLang="en-US" sz="2800" baseline="-25000" dirty="0" smtClean="0"/>
              <a:t>2</a:t>
            </a:r>
            <a:r>
              <a:rPr lang="en-US" altLang="en-US" sz="2800" dirty="0" smtClean="0"/>
              <a:t>=[0, ∞) i.e. 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2 </a:t>
            </a:r>
            <a:r>
              <a:rPr lang="en-US" altLang="en-US" sz="2800" dirty="0" smtClean="0"/>
              <a:t>=</a:t>
            </a:r>
            <a:r>
              <a:rPr lang="en-US" altLang="en-US" sz="2800" i="1" dirty="0" smtClean="0"/>
              <a:t> q</a:t>
            </a:r>
            <a:r>
              <a:rPr lang="en-US" altLang="en-US" sz="2800" baseline="-25000" dirty="0" smtClean="0"/>
              <a:t>2</a:t>
            </a:r>
          </a:p>
          <a:p>
            <a:pPr>
              <a:buFontTx/>
              <a:buNone/>
            </a:pPr>
            <a:endParaRPr lang="en-US" altLang="en-US" sz="2800" dirty="0" smtClean="0"/>
          </a:p>
          <a:p>
            <a:pPr>
              <a:buFontTx/>
              <a:buNone/>
            </a:pPr>
            <a:r>
              <a:rPr lang="en-US" altLang="en-US" sz="2800" dirty="0" smtClean="0"/>
              <a:t>Payoff: 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1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q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P(Q) – C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(q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) </a:t>
            </a:r>
          </a:p>
          <a:p>
            <a:pPr>
              <a:buFontTx/>
              <a:buNone/>
            </a:pPr>
            <a:r>
              <a:rPr lang="en-US" altLang="en-US" sz="2800" i="1" dirty="0" smtClean="0"/>
              <a:t>		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2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q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P(Q) – C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(q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)</a:t>
            </a:r>
            <a:r>
              <a:rPr lang="en-GB" altLang="en-US" sz="2800" i="1" dirty="0" smtClean="0"/>
              <a:t> </a:t>
            </a:r>
          </a:p>
          <a:p>
            <a:pPr>
              <a:buFontTx/>
              <a:buNone/>
            </a:pPr>
            <a:r>
              <a:rPr lang="en-GB" altLang="en-US" sz="2800" i="1" dirty="0" smtClean="0"/>
              <a:t>replacing inverse demand and cost functions, we have:</a:t>
            </a:r>
          </a:p>
          <a:p>
            <a:pPr>
              <a:buFontTx/>
              <a:buNone/>
            </a:pPr>
            <a:r>
              <a:rPr lang="en-GB" altLang="en-US" sz="2800" i="1" dirty="0" smtClean="0"/>
              <a:t>                  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1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q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(a – q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 – q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) – c q</a:t>
            </a:r>
            <a:r>
              <a:rPr lang="en-US" altLang="en-US" sz="2800" baseline="-25000" dirty="0" smtClean="0"/>
              <a:t>1</a:t>
            </a:r>
            <a:r>
              <a:rPr lang="en-US" altLang="en-US" sz="2800" i="1" dirty="0" smtClean="0"/>
              <a:t> </a:t>
            </a:r>
          </a:p>
          <a:p>
            <a:pPr>
              <a:buFontTx/>
              <a:buNone/>
            </a:pPr>
            <a:r>
              <a:rPr lang="en-US" altLang="en-US" sz="2800" i="1" dirty="0" smtClean="0"/>
              <a:t>		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2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q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(a – q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 – q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) – c q</a:t>
            </a:r>
            <a:r>
              <a:rPr lang="en-US" altLang="en-US" sz="2800" baseline="-25000" dirty="0" smtClean="0"/>
              <a:t>2</a:t>
            </a:r>
            <a:endParaRPr lang="en-GB" altLang="en-US" sz="2800" i="1" dirty="0" smtClean="0"/>
          </a:p>
          <a:p>
            <a:pPr>
              <a:buFontTx/>
              <a:buNone/>
            </a:pPr>
            <a:endParaRPr lang="en-GB" alt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77800"/>
            <a:ext cx="7772400" cy="803275"/>
          </a:xfrm>
        </p:spPr>
        <p:txBody>
          <a:bodyPr/>
          <a:lstStyle/>
          <a:p>
            <a:pPr eaLnBrk="1" hangingPunct="1"/>
            <a:r>
              <a:rPr lang="en-GB" altLang="en-US" sz="2800" dirty="0" smtClean="0">
                <a:solidFill>
                  <a:srgbClr val="C00000"/>
                </a:solidFill>
              </a:rPr>
              <a:t>Solution: Nash Equilibrium</a:t>
            </a:r>
            <a:endParaRPr lang="en-US" altLang="en-US" sz="2800" dirty="0" smtClean="0">
              <a:solidFill>
                <a:srgbClr val="C00000"/>
              </a:solidFill>
            </a:endParaRPr>
          </a:p>
        </p:txBody>
      </p:sp>
      <p:sp>
        <p:nvSpPr>
          <p:cNvPr id="10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24614" cy="547211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altLang="en-US" sz="2800" dirty="0" smtClean="0"/>
              <a:t>Let be                   the quantities produced in a NE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en-US" sz="2800" i="1" dirty="0" smtClean="0"/>
              <a:t>In a Nash equilibrium each player strategy is a best response to the other players' strategies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dirty="0" smtClean="0"/>
              <a:t>We look for the best response function of firm 1 to     .  It is given by the solution of the following problem:    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dirty="0" smtClean="0"/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dirty="0" smtClean="0"/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/>
              <a:t>The FOC are 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2800" dirty="0" smtClean="0"/>
              <a:t>In similar way we find the best response function of firm 2 to       : </a:t>
            </a:r>
          </a:p>
        </p:txBody>
      </p:sp>
      <p:sp>
        <p:nvSpPr>
          <p:cNvPr id="1034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u="sng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1835150" y="981075"/>
          <a:ext cx="144145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" name="Equation" r:id="rId4" imgW="622080" imgH="228600" progId="Equation.3">
                  <p:embed/>
                </p:oleObj>
              </mc:Choice>
              <mc:Fallback>
                <p:oleObj name="Equation" r:id="rId4" imgW="62208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981075"/>
                        <a:ext cx="1441450" cy="52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8518225"/>
              </p:ext>
            </p:extLst>
          </p:nvPr>
        </p:nvGraphicFramePr>
        <p:xfrm>
          <a:off x="8048625" y="2252663"/>
          <a:ext cx="411163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0" name="Equation" r:id="rId6" imgW="177480" imgH="228600" progId="Equation.3">
                  <p:embed/>
                </p:oleObj>
              </mc:Choice>
              <mc:Fallback>
                <p:oleObj name="Equation" r:id="rId6" imgW="17748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8625" y="2252663"/>
                        <a:ext cx="411163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097553"/>
              </p:ext>
            </p:extLst>
          </p:nvPr>
        </p:nvGraphicFramePr>
        <p:xfrm>
          <a:off x="2925763" y="3222625"/>
          <a:ext cx="3246437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1" name="Equation" r:id="rId8" imgW="1358640" imgH="291960" progId="Equation.3">
                  <p:embed/>
                </p:oleObj>
              </mc:Choice>
              <mc:Fallback>
                <p:oleObj name="Equation" r:id="rId8" imgW="1358640" imgH="291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5763" y="3222625"/>
                        <a:ext cx="3246437" cy="69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1787299"/>
              </p:ext>
            </p:extLst>
          </p:nvPr>
        </p:nvGraphicFramePr>
        <p:xfrm>
          <a:off x="2987675" y="3746500"/>
          <a:ext cx="2152650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2" name="Equation" r:id="rId10" imgW="901440" imgH="393480" progId="Equation.3">
                  <p:embed/>
                </p:oleObj>
              </mc:Choice>
              <mc:Fallback>
                <p:oleObj name="Equation" r:id="rId10" imgW="901440" imgH="393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746500"/>
                        <a:ext cx="2152650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390710"/>
              </p:ext>
            </p:extLst>
          </p:nvPr>
        </p:nvGraphicFramePr>
        <p:xfrm>
          <a:off x="2224088" y="5314950"/>
          <a:ext cx="35242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3" name="Equation" r:id="rId12" imgW="152280" imgH="215640" progId="Equation.3">
                  <p:embed/>
                </p:oleObj>
              </mc:Choice>
              <mc:Fallback>
                <p:oleObj name="Equation" r:id="rId12" imgW="15228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4088" y="5314950"/>
                        <a:ext cx="352425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214378"/>
              </p:ext>
            </p:extLst>
          </p:nvPr>
        </p:nvGraphicFramePr>
        <p:xfrm>
          <a:off x="3140075" y="5773738"/>
          <a:ext cx="215265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" name="Equation" r:id="rId14" imgW="901440" imgH="393480" progId="Equation.3">
                  <p:embed/>
                </p:oleObj>
              </mc:Choice>
              <mc:Fallback>
                <p:oleObj name="Equation" r:id="rId14" imgW="901440" imgH="3934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075" y="5773738"/>
                        <a:ext cx="2152650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5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188640"/>
                <a:ext cx="7772400" cy="554831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altLang="en-US" sz="2800" dirty="0" smtClean="0"/>
                  <a:t>Solving the system of equations  given by the best response functions </a:t>
                </a:r>
              </a:p>
              <a:p>
                <a:endParaRPr lang="en-GB" altLang="en-US" sz="2800" dirty="0" smtClean="0"/>
              </a:p>
              <a:p>
                <a:endParaRPr lang="en-GB" altLang="en-US" sz="2800" dirty="0" smtClean="0"/>
              </a:p>
              <a:p>
                <a:endParaRPr lang="en-GB" altLang="en-US" sz="2800" dirty="0" smtClean="0"/>
              </a:p>
              <a:p>
                <a:pPr marL="0" indent="0">
                  <a:buNone/>
                </a:pPr>
                <a:endParaRPr lang="en-GB" altLang="en-US" sz="2800" dirty="0" smtClean="0"/>
              </a:p>
              <a:p>
                <a:pPr marL="0" indent="0">
                  <a:buNone/>
                </a:pPr>
                <a:r>
                  <a:rPr lang="en-GB" altLang="en-US" sz="2800" dirty="0" smtClean="0"/>
                  <a:t>we get:</a:t>
                </a:r>
              </a:p>
              <a:p>
                <a:pPr>
                  <a:buFontTx/>
                  <a:buNone/>
                </a:pPr>
                <a:endParaRPr lang="en-GB" altLang="en-US" sz="2800" dirty="0" smtClean="0"/>
              </a:p>
              <a:p>
                <a:pPr>
                  <a:buFontTx/>
                  <a:buNone/>
                </a:pPr>
                <a:endParaRPr lang="en-GB" altLang="en-US" sz="2800" dirty="0" smtClean="0"/>
              </a:p>
              <a:p>
                <a:pPr>
                  <a:buFontTx/>
                  <a:buNone/>
                </a:pPr>
                <a:r>
                  <a:rPr lang="en-GB" altLang="en-US" sz="2800" dirty="0" smtClean="0"/>
                  <a:t>Note that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sz="28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altLang="en-US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altLang="en-US" sz="2800" dirty="0" smtClean="0"/>
                  <a:t>is a best response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altLang="en-US" sz="2800" dirty="0" smtClean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altLang="en-US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altLang="en-US" sz="2800" dirty="0"/>
                  <a:t>is a best response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altLang="en-US" sz="2800" dirty="0" smtClean="0"/>
                  <a:t>        </a:t>
                </a:r>
              </a:p>
              <a:p>
                <a:pPr>
                  <a:buFontTx/>
                  <a:buNone/>
                </a:pPr>
                <a:r>
                  <a:rPr lang="en-GB" altLang="en-US" sz="2800" dirty="0" smtClean="0"/>
                  <a:t>Then </a:t>
                </a:r>
                <a14:m>
                  <m:oMath xmlns:m="http://schemas.openxmlformats.org/officeDocument/2006/math">
                    <m:r>
                      <a:rPr lang="en-GB" alt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altLang="en-US" sz="2800" dirty="0" smtClean="0"/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altLang="en-US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GB" altLang="en-US" sz="2800" dirty="0" smtClean="0"/>
                  <a:t>) is the Nash equilibrium of this game.</a:t>
                </a:r>
              </a:p>
            </p:txBody>
          </p:sp>
        </mc:Choice>
        <mc:Fallback xmlns="">
          <p:sp>
            <p:nvSpPr>
              <p:cNvPr id="205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188640"/>
                <a:ext cx="7772400" cy="5548313"/>
              </a:xfrm>
              <a:blipFill rotWithShape="0">
                <a:blip r:embed="rId3"/>
                <a:stretch>
                  <a:fillRect l="-1647" t="-1209" b="-108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5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4308131"/>
              </p:ext>
            </p:extLst>
          </p:nvPr>
        </p:nvGraphicFramePr>
        <p:xfrm>
          <a:off x="2868613" y="1052736"/>
          <a:ext cx="2395537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6" name="Equation" r:id="rId4" imgW="1002960" imgH="863280" progId="Equation.3">
                  <p:embed/>
                </p:oleObj>
              </mc:Choice>
              <mc:Fallback>
                <p:oleObj name="Equation" r:id="rId4" imgW="1002960" imgH="8632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8613" y="1052736"/>
                        <a:ext cx="2395537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641729"/>
              </p:ext>
            </p:extLst>
          </p:nvPr>
        </p:nvGraphicFramePr>
        <p:xfrm>
          <a:off x="3095625" y="3789040"/>
          <a:ext cx="22431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7" name="Equation" r:id="rId6" imgW="939600" imgH="393480" progId="Equation.3">
                  <p:embed/>
                </p:oleObj>
              </mc:Choice>
              <mc:Fallback>
                <p:oleObj name="Equation" r:id="rId6" imgW="939600" imgH="393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5" y="3789040"/>
                        <a:ext cx="2243138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48680"/>
            <a:ext cx="7772400" cy="5547320"/>
          </a:xfrm>
        </p:spPr>
        <p:txBody>
          <a:bodyPr/>
          <a:lstStyle/>
          <a:p>
            <a:r>
              <a:rPr lang="en-GB" altLang="en-US" sz="2800" dirty="0" err="1" smtClean="0"/>
              <a:t>Traveler’s</a:t>
            </a:r>
            <a:r>
              <a:rPr lang="en-GB" altLang="en-US" sz="2800" dirty="0" smtClean="0"/>
              <a:t> dilemma Game</a:t>
            </a:r>
          </a:p>
          <a:p>
            <a:r>
              <a:rPr lang="en-GB" altLang="en-US" sz="2800" dirty="0" smtClean="0"/>
              <a:t>p-Beauty Contest</a:t>
            </a:r>
          </a:p>
          <a:p>
            <a:r>
              <a:rPr lang="en-GB" altLang="en-US" sz="2800" dirty="0" err="1" smtClean="0"/>
              <a:t>Cournot</a:t>
            </a:r>
            <a:r>
              <a:rPr lang="en-GB" altLang="en-US" sz="2800" dirty="0" smtClean="0"/>
              <a:t> </a:t>
            </a:r>
            <a:r>
              <a:rPr lang="en-GB" altLang="en-US" sz="2800" dirty="0"/>
              <a:t>Model of Duopoly</a:t>
            </a:r>
          </a:p>
          <a:p>
            <a:r>
              <a:rPr lang="en-GB" altLang="en-US" sz="2800" dirty="0"/>
              <a:t>Bertrand Model of </a:t>
            </a:r>
            <a:r>
              <a:rPr lang="en-GB" altLang="en-US" sz="2800" dirty="0" smtClean="0"/>
              <a:t>Duopoly</a:t>
            </a:r>
            <a:endParaRPr lang="en-GB" altLang="en-US" sz="2800" dirty="0"/>
          </a:p>
          <a:p>
            <a:r>
              <a:rPr lang="en-GB" altLang="en-US" sz="2800" dirty="0"/>
              <a:t>The problem of the Commons</a:t>
            </a:r>
          </a:p>
          <a:p>
            <a:endParaRPr lang="en-GB" altLang="en-US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68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15888"/>
            <a:ext cx="7772400" cy="803275"/>
          </a:xfrm>
        </p:spPr>
        <p:txBody>
          <a:bodyPr/>
          <a:lstStyle/>
          <a:p>
            <a:pPr eaLnBrk="1" hangingPunct="1"/>
            <a:r>
              <a:rPr lang="en-GB" altLang="en-U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Bertrand Model of Duopoly</a:t>
            </a:r>
            <a:endParaRPr lang="en-US" alt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u="sn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3850" y="1052513"/>
            <a:ext cx="8424863" cy="5472112"/>
          </a:xfrm>
        </p:spPr>
        <p:txBody>
          <a:bodyPr/>
          <a:lstStyle/>
          <a:p>
            <a:pPr algn="just">
              <a:defRPr/>
            </a:pPr>
            <a:r>
              <a:rPr lang="en-GB" sz="2800" dirty="0" smtClean="0"/>
              <a:t>We consider the case of differentiated products</a:t>
            </a:r>
          </a:p>
          <a:p>
            <a:pPr marL="342900" lvl="1" indent="-342900" algn="just">
              <a:buFontTx/>
              <a:buChar char="•"/>
              <a:defRPr/>
            </a:pPr>
            <a:r>
              <a:rPr lang="en-US" i="1" dirty="0" smtClean="0"/>
              <a:t>p</a:t>
            </a:r>
            <a:r>
              <a:rPr lang="en-US" baseline="-25000" dirty="0" smtClean="0"/>
              <a:t>1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p</a:t>
            </a:r>
            <a:r>
              <a:rPr lang="en-US" baseline="-25000" dirty="0" smtClean="0"/>
              <a:t>2</a:t>
            </a:r>
            <a:r>
              <a:rPr lang="en-US" i="1" dirty="0" smtClean="0"/>
              <a:t> </a:t>
            </a:r>
            <a:r>
              <a:rPr lang="en-US" dirty="0" smtClean="0"/>
              <a:t>are the prices of two slight differentiated goods produced respectively by firms 1 and 2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GB" dirty="0" smtClean="0"/>
              <a:t>goods are substitutes)</a:t>
            </a:r>
          </a:p>
          <a:p>
            <a:pPr algn="just">
              <a:defRPr/>
            </a:pPr>
            <a:r>
              <a:rPr lang="en-GB" sz="2800" dirty="0" smtClean="0"/>
              <a:t>Simultaneously each firm chooses a price and satisfies all the demand at that price</a:t>
            </a:r>
          </a:p>
          <a:p>
            <a:pPr algn="just">
              <a:defRPr/>
            </a:pPr>
            <a:r>
              <a:rPr lang="en-GB" sz="2800" dirty="0" smtClean="0"/>
              <a:t>The demands are </a:t>
            </a:r>
          </a:p>
          <a:p>
            <a:pPr lvl="1" algn="just">
              <a:defRPr/>
            </a:pPr>
            <a:r>
              <a:rPr lang="en-GB" sz="2400" dirty="0" smtClean="0"/>
              <a:t>for firm 1:  </a:t>
            </a:r>
            <a:r>
              <a:rPr lang="en-GB" sz="2400" i="1" dirty="0" smtClean="0"/>
              <a:t>q</a:t>
            </a:r>
            <a:r>
              <a:rPr lang="en-GB" sz="2400" i="1" baseline="-25000" dirty="0" smtClean="0"/>
              <a:t>1</a:t>
            </a:r>
            <a:r>
              <a:rPr lang="en-GB" sz="2400" i="1" dirty="0" smtClean="0"/>
              <a:t>(p</a:t>
            </a:r>
            <a:r>
              <a:rPr lang="en-GB" sz="2400" i="1" baseline="-25000" dirty="0" smtClean="0"/>
              <a:t>1</a:t>
            </a:r>
            <a:r>
              <a:rPr lang="en-GB" sz="2400" i="1" dirty="0" smtClean="0"/>
              <a:t>, p</a:t>
            </a:r>
            <a:r>
              <a:rPr lang="en-GB" sz="2400" i="1" baseline="-25000" dirty="0" smtClean="0"/>
              <a:t>2</a:t>
            </a:r>
            <a:r>
              <a:rPr lang="en-GB" sz="2400" i="1" dirty="0" smtClean="0"/>
              <a:t>) = a – p</a:t>
            </a:r>
            <a:r>
              <a:rPr lang="en-GB" sz="2400" i="1" baseline="-25000" dirty="0" smtClean="0"/>
              <a:t>1</a:t>
            </a:r>
            <a:r>
              <a:rPr lang="en-GB" sz="2400" i="1" dirty="0" smtClean="0"/>
              <a:t> +b p</a:t>
            </a:r>
            <a:r>
              <a:rPr lang="en-GB" sz="2400" i="1" baseline="-25000" dirty="0" smtClean="0"/>
              <a:t>2</a:t>
            </a:r>
            <a:r>
              <a:rPr lang="en-GB" sz="2400" dirty="0" smtClean="0"/>
              <a:t>  </a:t>
            </a:r>
          </a:p>
          <a:p>
            <a:pPr lvl="1" algn="just">
              <a:defRPr/>
            </a:pPr>
            <a:r>
              <a:rPr lang="en-GB" sz="2400" dirty="0" smtClean="0"/>
              <a:t>for firm 2:  </a:t>
            </a:r>
            <a:r>
              <a:rPr lang="en-GB" sz="2400" i="1" dirty="0" smtClean="0"/>
              <a:t>q</a:t>
            </a:r>
            <a:r>
              <a:rPr lang="en-GB" sz="2400" i="1" baseline="-25000" dirty="0" smtClean="0"/>
              <a:t>2</a:t>
            </a:r>
            <a:r>
              <a:rPr lang="en-GB" sz="2400" i="1" dirty="0" smtClean="0"/>
              <a:t>(p</a:t>
            </a:r>
            <a:r>
              <a:rPr lang="en-GB" sz="2400" i="1" baseline="-25000" dirty="0" smtClean="0"/>
              <a:t>1</a:t>
            </a:r>
            <a:r>
              <a:rPr lang="en-GB" sz="2400" i="1" dirty="0" smtClean="0"/>
              <a:t>, p</a:t>
            </a:r>
            <a:r>
              <a:rPr lang="en-GB" sz="2400" i="1" baseline="-25000" dirty="0" smtClean="0"/>
              <a:t>2</a:t>
            </a:r>
            <a:r>
              <a:rPr lang="en-GB" sz="2400" i="1" dirty="0" smtClean="0"/>
              <a:t>) = a – p</a:t>
            </a:r>
            <a:r>
              <a:rPr lang="en-GB" sz="2400" i="1" baseline="-25000" dirty="0" smtClean="0"/>
              <a:t>2</a:t>
            </a:r>
            <a:r>
              <a:rPr lang="en-GB" sz="2400" i="1" dirty="0" smtClean="0"/>
              <a:t> +b p</a:t>
            </a:r>
            <a:r>
              <a:rPr lang="en-GB" sz="2400" i="1" baseline="-25000" dirty="0" smtClean="0"/>
              <a:t>1</a:t>
            </a:r>
            <a:endParaRPr lang="en-GB" sz="2400" baseline="-25000" dirty="0" smtClean="0"/>
          </a:p>
          <a:p>
            <a:pPr algn="just">
              <a:defRPr/>
            </a:pPr>
            <a:r>
              <a:rPr lang="en-GB" sz="2800" dirty="0" smtClean="0"/>
              <a:t>No fixed cost, constant marginal cost </a:t>
            </a:r>
            <a:r>
              <a:rPr lang="en-GB" sz="2800" i="1" dirty="0" smtClean="0"/>
              <a:t>c </a:t>
            </a:r>
            <a:r>
              <a:rPr lang="en-GB" dirty="0" smtClean="0"/>
              <a:t> </a:t>
            </a:r>
          </a:p>
          <a:p>
            <a:pPr lvl="1" algn="just">
              <a:defRPr/>
            </a:pPr>
            <a:endParaRPr lang="en-GB" sz="2400" dirty="0" smtClean="0"/>
          </a:p>
          <a:p>
            <a:pPr algn="just">
              <a:defRPr/>
            </a:pP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685800" y="404813"/>
            <a:ext cx="7772400" cy="5475287"/>
          </a:xfrm>
        </p:spPr>
        <p:txBody>
          <a:bodyPr/>
          <a:lstStyle/>
          <a:p>
            <a:pPr>
              <a:buFontTx/>
              <a:buNone/>
            </a:pPr>
            <a:r>
              <a:rPr lang="en-GB" altLang="en-US" sz="2800" dirty="0" smtClean="0">
                <a:solidFill>
                  <a:srgbClr val="C00000"/>
                </a:solidFill>
              </a:rPr>
              <a:t>Normal form game representation</a:t>
            </a:r>
          </a:p>
          <a:p>
            <a:pPr>
              <a:buFontTx/>
              <a:buNone/>
            </a:pPr>
            <a:r>
              <a:rPr lang="en-GB" altLang="en-US" sz="2800" dirty="0" smtClean="0"/>
              <a:t>Players: Firm 1 and Firm 2</a:t>
            </a:r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r>
              <a:rPr lang="en-GB" altLang="en-US" sz="2800" dirty="0" smtClean="0"/>
              <a:t>Strategies: 	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=[0, ∞) i.e. 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1 </a:t>
            </a:r>
            <a:r>
              <a:rPr lang="en-US" altLang="en-US" sz="2800" dirty="0" smtClean="0"/>
              <a:t>=</a:t>
            </a:r>
            <a:r>
              <a:rPr lang="en-US" altLang="en-US" sz="2800" i="1" dirty="0" smtClean="0"/>
              <a:t> p</a:t>
            </a:r>
            <a:r>
              <a:rPr lang="en-US" altLang="en-US" sz="2800" baseline="-25000" dirty="0" smtClean="0"/>
              <a:t>1</a:t>
            </a:r>
          </a:p>
          <a:p>
            <a:pPr>
              <a:buFontTx/>
              <a:buNone/>
            </a:pPr>
            <a:r>
              <a:rPr lang="en-US" altLang="en-US" sz="2800" i="1" dirty="0" smtClean="0"/>
              <a:t>			S</a:t>
            </a:r>
            <a:r>
              <a:rPr lang="en-US" altLang="en-US" sz="2800" baseline="-25000" dirty="0" smtClean="0"/>
              <a:t>2</a:t>
            </a:r>
            <a:r>
              <a:rPr lang="en-US" altLang="en-US" sz="2800" dirty="0" smtClean="0"/>
              <a:t>=[0, ∞) i.e. 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2 </a:t>
            </a:r>
            <a:r>
              <a:rPr lang="en-US" altLang="en-US" sz="2800" dirty="0" smtClean="0"/>
              <a:t>=</a:t>
            </a:r>
            <a:r>
              <a:rPr lang="en-US" altLang="en-US" sz="2800" i="1" dirty="0" smtClean="0"/>
              <a:t> p</a:t>
            </a:r>
            <a:r>
              <a:rPr lang="en-US" altLang="en-US" sz="2800" baseline="-25000" dirty="0" smtClean="0"/>
              <a:t>2</a:t>
            </a:r>
          </a:p>
          <a:p>
            <a:pPr>
              <a:buFontTx/>
              <a:buNone/>
            </a:pPr>
            <a:endParaRPr lang="en-US" altLang="en-US" sz="2800" dirty="0" smtClean="0"/>
          </a:p>
          <a:p>
            <a:pPr>
              <a:buFontTx/>
              <a:buNone/>
            </a:pPr>
            <a:r>
              <a:rPr lang="en-US" altLang="en-US" sz="2800" dirty="0" smtClean="0"/>
              <a:t>Payoff: 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1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q</a:t>
            </a:r>
            <a:r>
              <a:rPr lang="en-US" altLang="en-US" sz="2800" i="1" baseline="-25000" dirty="0" smtClean="0"/>
              <a:t>1</a:t>
            </a:r>
            <a:r>
              <a:rPr lang="en-US" altLang="en-US" sz="2800" i="1" dirty="0" smtClean="0"/>
              <a:t>(p</a:t>
            </a:r>
            <a:r>
              <a:rPr lang="en-US" altLang="en-US" sz="2800" i="1" baseline="-25000" dirty="0" smtClean="0"/>
              <a:t>1,</a:t>
            </a:r>
            <a:r>
              <a:rPr lang="en-US" altLang="en-US" sz="2800" i="1" dirty="0" smtClean="0"/>
              <a:t> p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 ) [p</a:t>
            </a:r>
            <a:r>
              <a:rPr lang="en-US" altLang="en-US" sz="2800" i="1" baseline="-25000" dirty="0" smtClean="0"/>
              <a:t>1 </a:t>
            </a:r>
            <a:r>
              <a:rPr lang="en-US" altLang="en-US" sz="2800" i="1" dirty="0" smtClean="0"/>
              <a:t>– c] </a:t>
            </a:r>
          </a:p>
          <a:p>
            <a:pPr>
              <a:buFontTx/>
              <a:buNone/>
            </a:pPr>
            <a:r>
              <a:rPr lang="en-US" altLang="en-US" sz="2800" i="1" dirty="0" smtClean="0"/>
              <a:t>		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2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q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(p</a:t>
            </a:r>
            <a:r>
              <a:rPr lang="en-US" altLang="en-US" sz="2800" i="1" baseline="-25000" dirty="0" smtClean="0"/>
              <a:t>1,</a:t>
            </a:r>
            <a:r>
              <a:rPr lang="en-US" altLang="en-US" sz="2800" i="1" dirty="0" smtClean="0"/>
              <a:t> p</a:t>
            </a:r>
            <a:r>
              <a:rPr lang="en-US" altLang="en-US" sz="2800" i="1" baseline="-25000" dirty="0" smtClean="0"/>
              <a:t>2</a:t>
            </a:r>
            <a:r>
              <a:rPr lang="en-US" altLang="en-US" sz="2800" i="1" dirty="0" smtClean="0"/>
              <a:t> ) [p</a:t>
            </a:r>
            <a:r>
              <a:rPr lang="en-US" altLang="en-US" sz="2800" i="1" baseline="-25000" dirty="0" smtClean="0"/>
              <a:t>2 </a:t>
            </a:r>
            <a:r>
              <a:rPr lang="en-US" altLang="en-US" sz="2800" i="1" dirty="0" smtClean="0"/>
              <a:t>– c] </a:t>
            </a:r>
          </a:p>
          <a:p>
            <a:pPr>
              <a:buFontTx/>
              <a:buNone/>
            </a:pPr>
            <a:r>
              <a:rPr lang="en-GB" altLang="en-US" sz="2800" i="1" dirty="0" smtClean="0"/>
              <a:t>replacing demand function, we have:</a:t>
            </a:r>
          </a:p>
          <a:p>
            <a:pPr>
              <a:buFontTx/>
              <a:buNone/>
            </a:pPr>
            <a:r>
              <a:rPr lang="en-GB" altLang="en-US" sz="2800" i="1" dirty="0" smtClean="0"/>
              <a:t>                  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1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(</a:t>
            </a:r>
            <a:r>
              <a:rPr lang="en-GB" altLang="en-US" sz="2800" i="1" dirty="0" smtClean="0"/>
              <a:t>a – p</a:t>
            </a:r>
            <a:r>
              <a:rPr lang="en-GB" altLang="en-US" sz="2800" i="1" baseline="-25000" dirty="0" smtClean="0"/>
              <a:t>1</a:t>
            </a:r>
            <a:r>
              <a:rPr lang="en-GB" altLang="en-US" sz="2800" i="1" dirty="0" smtClean="0"/>
              <a:t> +b p</a:t>
            </a:r>
            <a:r>
              <a:rPr lang="en-GB" altLang="en-US" sz="2800" i="1" baseline="-25000" dirty="0" smtClean="0"/>
              <a:t>2</a:t>
            </a:r>
            <a:r>
              <a:rPr lang="en-GB" altLang="en-US" sz="2800" dirty="0" smtClean="0"/>
              <a:t> </a:t>
            </a:r>
            <a:r>
              <a:rPr lang="en-US" altLang="en-US" sz="2800" i="1" dirty="0" smtClean="0"/>
              <a:t>) [p</a:t>
            </a:r>
            <a:r>
              <a:rPr lang="en-US" altLang="en-US" sz="2800" i="1" baseline="-25000" dirty="0" smtClean="0"/>
              <a:t>1 </a:t>
            </a:r>
            <a:r>
              <a:rPr lang="en-US" altLang="en-US" sz="2800" i="1" dirty="0" smtClean="0"/>
              <a:t>– c] </a:t>
            </a:r>
          </a:p>
          <a:p>
            <a:pPr>
              <a:buFontTx/>
              <a:buNone/>
            </a:pPr>
            <a:r>
              <a:rPr lang="en-US" altLang="en-US" sz="2800" i="1" dirty="0" smtClean="0"/>
              <a:t>			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smtClean="0"/>
              <a:t>2</a:t>
            </a:r>
            <a:r>
              <a:rPr lang="en-GB" altLang="en-US" sz="2800" i="1" dirty="0" smtClean="0"/>
              <a:t> = </a:t>
            </a:r>
            <a:r>
              <a:rPr lang="en-US" altLang="en-US" sz="2800" i="1" dirty="0" smtClean="0"/>
              <a:t>(</a:t>
            </a:r>
            <a:r>
              <a:rPr lang="en-GB" altLang="en-US" sz="2800" i="1" dirty="0" smtClean="0"/>
              <a:t>a – p</a:t>
            </a:r>
            <a:r>
              <a:rPr lang="en-GB" altLang="en-US" sz="2800" i="1" baseline="-25000" dirty="0" smtClean="0"/>
              <a:t>2</a:t>
            </a:r>
            <a:r>
              <a:rPr lang="en-GB" altLang="en-US" sz="2800" i="1" dirty="0" smtClean="0"/>
              <a:t> +b p</a:t>
            </a:r>
            <a:r>
              <a:rPr lang="en-GB" altLang="en-US" sz="2800" i="1" baseline="-25000" dirty="0" smtClean="0"/>
              <a:t>1</a:t>
            </a:r>
            <a:r>
              <a:rPr lang="en-US" altLang="en-US" sz="2800" i="1" dirty="0" smtClean="0"/>
              <a:t> ) [p</a:t>
            </a:r>
            <a:r>
              <a:rPr lang="en-US" altLang="en-US" sz="2800" i="1" baseline="-25000" dirty="0" smtClean="0"/>
              <a:t>2 </a:t>
            </a:r>
            <a:r>
              <a:rPr lang="en-US" altLang="en-US" sz="2800" i="1" dirty="0" smtClean="0"/>
              <a:t>– c] </a:t>
            </a:r>
          </a:p>
          <a:p>
            <a:pPr>
              <a:buFontTx/>
              <a:buNone/>
            </a:pPr>
            <a:endParaRPr lang="en-GB" altLang="en-US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4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77800"/>
            <a:ext cx="7772400" cy="803275"/>
          </a:xfrm>
        </p:spPr>
        <p:txBody>
          <a:bodyPr/>
          <a:lstStyle/>
          <a:p>
            <a:pPr eaLnBrk="1" hangingPunct="1"/>
            <a:r>
              <a:rPr lang="en-GB" altLang="en-US" sz="2800" smtClean="0">
                <a:solidFill>
                  <a:srgbClr val="C00000"/>
                </a:solidFill>
              </a:rPr>
              <a:t>Solution: Nash Equilibrium</a:t>
            </a:r>
            <a:endParaRPr lang="en-US" altLang="en-US" sz="2800" smtClean="0">
              <a:solidFill>
                <a:srgbClr val="C00000"/>
              </a:solidFill>
            </a:endParaRPr>
          </a:p>
        </p:txBody>
      </p:sp>
      <p:sp>
        <p:nvSpPr>
          <p:cNvPr id="41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47211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n-US" altLang="en-US" sz="2800" dirty="0" smtClean="0"/>
              <a:t>Let be                   the prices in a NE </a:t>
            </a:r>
          </a:p>
          <a:p>
            <a:pPr algn="just" eaLnBrk="1" hangingPunct="1">
              <a:spcBef>
                <a:spcPct val="0"/>
              </a:spcBef>
            </a:pPr>
            <a:r>
              <a:rPr lang="en-US" altLang="en-US" sz="2800" i="1" dirty="0" smtClean="0"/>
              <a:t>Reminder: In a Nash equilibrium each player strategy is a best response to the other players' strategies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2800" dirty="0" smtClean="0"/>
              <a:t>We look for the best response of firm 1 to       that is given by the solution of the following problem:    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dirty="0" smtClean="0"/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dirty="0" smtClean="0"/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 altLang="en-US" dirty="0" smtClean="0"/>
              <a:t>The FOC are 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altLang="en-US" sz="2800" dirty="0" smtClean="0"/>
              <a:t>In similar way we find the best function of firm 2 to     : </a:t>
            </a:r>
          </a:p>
        </p:txBody>
      </p:sp>
      <p:sp>
        <p:nvSpPr>
          <p:cNvPr id="4106" name="Text Box 4"/>
          <p:cNvSpPr txBox="1">
            <a:spLocks noChangeArrowheads="1"/>
          </p:cNvSpPr>
          <p:nvPr/>
        </p:nvSpPr>
        <p:spPr bwMode="auto">
          <a:xfrm>
            <a:off x="4787900" y="328453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u="sng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792288" y="981075"/>
          <a:ext cx="1528762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1" name="Equation" r:id="rId4" imgW="660240" imgH="228600" progId="Equation.3">
                  <p:embed/>
                </p:oleObj>
              </mc:Choice>
              <mc:Fallback>
                <p:oleObj name="Equation" r:id="rId4" imgW="66024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2288" y="981075"/>
                        <a:ext cx="1528762" cy="52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810375" y="2252663"/>
          <a:ext cx="44132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2" name="Equation" r:id="rId6" imgW="190440" imgH="228600" progId="Equation.3">
                  <p:embed/>
                </p:oleObj>
              </mc:Choice>
              <mc:Fallback>
                <p:oleObj name="Equation" r:id="rId6" imgW="1904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75" y="2252663"/>
                        <a:ext cx="441325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2640013" y="3208338"/>
          <a:ext cx="3821112" cy="72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3" name="Equation" r:id="rId8" imgW="1600200" imgH="304560" progId="Equation.3">
                  <p:embed/>
                </p:oleObj>
              </mc:Choice>
              <mc:Fallback>
                <p:oleObj name="Equation" r:id="rId8" imgW="1600200" imgH="3045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3208338"/>
                        <a:ext cx="3821112" cy="725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2867025" y="3716338"/>
          <a:ext cx="2395538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4" name="Equation" r:id="rId10" imgW="1002960" imgH="419040" progId="Equation.3">
                  <p:embed/>
                </p:oleObj>
              </mc:Choice>
              <mc:Fallback>
                <p:oleObj name="Equation" r:id="rId10" imgW="1002960" imgH="419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7025" y="3716338"/>
                        <a:ext cx="2395538" cy="99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8229600" y="4868863"/>
          <a:ext cx="439738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5" name="Equation" r:id="rId12" imgW="190440" imgH="228600" progId="Equation.3">
                  <p:embed/>
                </p:oleObj>
              </mc:Choice>
              <mc:Fallback>
                <p:oleObj name="Equation" r:id="rId12" imgW="19044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29600" y="4868863"/>
                        <a:ext cx="439738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8"/>
          <p:cNvGraphicFramePr>
            <a:graphicFrameLocks noChangeAspect="1"/>
          </p:cNvGraphicFramePr>
          <p:nvPr/>
        </p:nvGraphicFramePr>
        <p:xfrm>
          <a:off x="2882900" y="5310188"/>
          <a:ext cx="2425700" cy="998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6" name="Equation" r:id="rId14" imgW="1015920" imgH="419040" progId="Equation.3">
                  <p:embed/>
                </p:oleObj>
              </mc:Choice>
              <mc:Fallback>
                <p:oleObj name="Equation" r:id="rId14" imgW="1015920" imgH="4190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2900" y="5310188"/>
                        <a:ext cx="2425700" cy="998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41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Content Placeholder 2"/>
          <p:cNvSpPr>
            <a:spLocks noGrp="1"/>
          </p:cNvSpPr>
          <p:nvPr>
            <p:ph idx="1"/>
          </p:nvPr>
        </p:nvSpPr>
        <p:spPr>
          <a:xfrm>
            <a:off x="760413" y="476250"/>
            <a:ext cx="7772400" cy="5548313"/>
          </a:xfrm>
        </p:spPr>
        <p:txBody>
          <a:bodyPr/>
          <a:lstStyle/>
          <a:p>
            <a:r>
              <a:rPr lang="en-GB" altLang="en-US" sz="2800" smtClean="0"/>
              <a:t>                 are Nash equilibrium if </a:t>
            </a:r>
          </a:p>
          <a:p>
            <a:endParaRPr lang="en-GB" altLang="en-US" sz="2800" smtClean="0"/>
          </a:p>
          <a:p>
            <a:endParaRPr lang="en-GB" altLang="en-US" sz="2800" smtClean="0"/>
          </a:p>
          <a:p>
            <a:endParaRPr lang="en-GB" altLang="en-US" sz="2800" smtClean="0"/>
          </a:p>
          <a:p>
            <a:endParaRPr lang="en-GB" altLang="en-US" sz="2800" smtClean="0"/>
          </a:p>
          <a:p>
            <a:endParaRPr lang="en-GB" altLang="en-US" sz="2800" smtClean="0"/>
          </a:p>
          <a:p>
            <a:r>
              <a:rPr lang="en-GB" altLang="en-US" sz="2800" smtClean="0"/>
              <a:t>Solving the system we get:</a:t>
            </a:r>
          </a:p>
          <a:p>
            <a:pPr>
              <a:buFontTx/>
              <a:buNone/>
            </a:pPr>
            <a:endParaRPr lang="en-GB" altLang="en-US" sz="2800" smtClean="0"/>
          </a:p>
          <a:p>
            <a:pPr>
              <a:buFontTx/>
              <a:buNone/>
            </a:pPr>
            <a:endParaRPr lang="en-GB" altLang="en-US" sz="2800" smtClean="0"/>
          </a:p>
          <a:p>
            <a:pPr>
              <a:buFontTx/>
              <a:buNone/>
            </a:pPr>
            <a:r>
              <a:rPr lang="en-GB" altLang="en-US" sz="2800" smtClean="0"/>
              <a:t>             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069975" y="476250"/>
          <a:ext cx="1530350" cy="528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5" name="Equation" r:id="rId3" imgW="660240" imgH="228600" progId="Equation.3">
                  <p:embed/>
                </p:oleObj>
              </mc:Choice>
              <mc:Fallback>
                <p:oleObj name="Equation" r:id="rId3" imgW="66024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5" y="476250"/>
                        <a:ext cx="1530350" cy="528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762250" y="1152525"/>
          <a:ext cx="2608263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6" name="Equation" r:id="rId5" imgW="1091880" imgH="863280" progId="Equation.3">
                  <p:embed/>
                </p:oleObj>
              </mc:Choice>
              <mc:Fallback>
                <p:oleObj name="Equation" r:id="rId5" imgW="1091880" imgH="8632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2250" y="1152525"/>
                        <a:ext cx="2608263" cy="2060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3051175" y="4292600"/>
          <a:ext cx="233362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7" name="Equation" r:id="rId7" imgW="977760" imgH="393480" progId="Equation.3">
                  <p:embed/>
                </p:oleObj>
              </mc:Choice>
              <mc:Fallback>
                <p:oleObj name="Equation" r:id="rId7" imgW="97776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75" y="4292600"/>
                        <a:ext cx="2333625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95288" y="908050"/>
            <a:ext cx="8424862" cy="5545138"/>
          </a:xfrm>
        </p:spPr>
        <p:txBody>
          <a:bodyPr/>
          <a:lstStyle/>
          <a:p>
            <a:pPr algn="just">
              <a:buFontTx/>
              <a:buNone/>
            </a:pPr>
            <a:r>
              <a:rPr lang="en-GB" altLang="en-US" sz="2800" i="1" dirty="0" smtClean="0"/>
              <a:t>n</a:t>
            </a:r>
            <a:r>
              <a:rPr lang="en-GB" altLang="en-US" sz="2800" dirty="0" smtClean="0"/>
              <a:t> farmers in a village graze their goats on the village green.</a:t>
            </a:r>
          </a:p>
          <a:p>
            <a:pPr algn="just">
              <a:buFontTx/>
              <a:buNone/>
            </a:pPr>
            <a:r>
              <a:rPr lang="en-GB" altLang="en-US" sz="2800" i="1" dirty="0" err="1" smtClean="0"/>
              <a:t>g</a:t>
            </a:r>
            <a:r>
              <a:rPr lang="en-GB" altLang="en-US" sz="2800" i="1" baseline="-25000" dirty="0" err="1" smtClean="0"/>
              <a:t>i</a:t>
            </a:r>
            <a:r>
              <a:rPr lang="en-GB" altLang="en-US" sz="2800" dirty="0" smtClean="0"/>
              <a:t> is the number of goats of the </a:t>
            </a:r>
            <a:r>
              <a:rPr lang="en-GB" altLang="en-US" sz="2800" i="1" dirty="0" err="1" smtClean="0"/>
              <a:t>i</a:t>
            </a:r>
            <a:r>
              <a:rPr lang="en-GB" altLang="en-US" sz="2800" i="1" baseline="30000" dirty="0" err="1" smtClean="0"/>
              <a:t>th</a:t>
            </a:r>
            <a:r>
              <a:rPr lang="en-GB" altLang="en-US" sz="2800" dirty="0" smtClean="0"/>
              <a:t> farmer</a:t>
            </a:r>
          </a:p>
          <a:p>
            <a:pPr algn="just">
              <a:buFontTx/>
              <a:buNone/>
            </a:pPr>
            <a:r>
              <a:rPr lang="en-GB" altLang="en-US" sz="2800" dirty="0" smtClean="0"/>
              <a:t>The total number of goats is denote by  </a:t>
            </a:r>
            <a:r>
              <a:rPr lang="en-GB" altLang="en-US" sz="2800" i="1" dirty="0" smtClean="0"/>
              <a:t>G</a:t>
            </a:r>
            <a:r>
              <a:rPr lang="en-GB" altLang="en-US" sz="2800" dirty="0" smtClean="0"/>
              <a:t> = </a:t>
            </a:r>
            <a:r>
              <a:rPr lang="en-GB" altLang="en-US" sz="2800" i="1" dirty="0" smtClean="0"/>
              <a:t>g</a:t>
            </a:r>
            <a:r>
              <a:rPr lang="en-GB" altLang="en-US" sz="2800" i="1" baseline="-25000" dirty="0" smtClean="0"/>
              <a:t>1</a:t>
            </a:r>
            <a:r>
              <a:rPr lang="en-GB" altLang="en-US" sz="2800" dirty="0" smtClean="0"/>
              <a:t> + ....+</a:t>
            </a:r>
            <a:r>
              <a:rPr lang="en-GB" altLang="en-US" sz="2800" i="1" dirty="0" smtClean="0"/>
              <a:t> </a:t>
            </a:r>
            <a:r>
              <a:rPr lang="en-GB" altLang="en-US" sz="2800" i="1" dirty="0" err="1" smtClean="0"/>
              <a:t>g</a:t>
            </a:r>
            <a:r>
              <a:rPr lang="en-GB" altLang="en-US" sz="2800" i="1" baseline="-25000" dirty="0" err="1" smtClean="0"/>
              <a:t>n</a:t>
            </a:r>
            <a:r>
              <a:rPr lang="en-GB" altLang="en-US" sz="2800" dirty="0" smtClean="0"/>
              <a:t> </a:t>
            </a:r>
          </a:p>
          <a:p>
            <a:pPr algn="just">
              <a:buFontTx/>
              <a:buNone/>
            </a:pPr>
            <a:r>
              <a:rPr lang="en-GB" altLang="en-US" sz="2800" i="1" dirty="0" smtClean="0"/>
              <a:t>c</a:t>
            </a:r>
            <a:r>
              <a:rPr lang="en-GB" altLang="en-US" sz="2800" dirty="0" smtClean="0"/>
              <a:t> is the cost of a goat</a:t>
            </a:r>
          </a:p>
          <a:p>
            <a:pPr algn="just">
              <a:buFontTx/>
              <a:buNone/>
            </a:pPr>
            <a:r>
              <a:rPr lang="en-GB" altLang="en-US" sz="2800" dirty="0" smtClean="0"/>
              <a:t>Value of a goat is </a:t>
            </a:r>
            <a:r>
              <a:rPr lang="en-GB" altLang="en-US" sz="2800" i="1" dirty="0" smtClean="0"/>
              <a:t>v(G)</a:t>
            </a:r>
            <a:r>
              <a:rPr lang="en-GB" altLang="en-US" sz="2800" dirty="0" smtClean="0"/>
              <a:t> where 	</a:t>
            </a:r>
            <a:r>
              <a:rPr lang="en-GB" altLang="en-US" sz="2800" i="1" dirty="0" smtClean="0"/>
              <a:t>v’ &lt; 0, v” &lt; 0</a:t>
            </a:r>
            <a:r>
              <a:rPr lang="en-GB" altLang="en-US" sz="2800" dirty="0" smtClean="0"/>
              <a:t> and </a:t>
            </a:r>
          </a:p>
          <a:p>
            <a:pPr algn="just">
              <a:buFontTx/>
              <a:buNone/>
            </a:pPr>
            <a:r>
              <a:rPr lang="en-GB" altLang="en-US" sz="2800" i="1" dirty="0" smtClean="0"/>
              <a:t>						v(G) &gt; 0</a:t>
            </a:r>
            <a:r>
              <a:rPr lang="en-GB" altLang="en-US" sz="2800" dirty="0" smtClean="0"/>
              <a:t> if </a:t>
            </a:r>
            <a:r>
              <a:rPr lang="en-GB" altLang="en-US" sz="2800" i="1" dirty="0" smtClean="0"/>
              <a:t>G &lt; </a:t>
            </a:r>
            <a:r>
              <a:rPr lang="en-GB" altLang="en-US" sz="2800" i="1" dirty="0" err="1" smtClean="0"/>
              <a:t>G</a:t>
            </a:r>
            <a:r>
              <a:rPr lang="en-GB" altLang="en-US" sz="2800" i="1" baseline="-25000" dirty="0" err="1" smtClean="0"/>
              <a:t>max</a:t>
            </a:r>
            <a:r>
              <a:rPr lang="en-GB" altLang="en-US" sz="2800" dirty="0" smtClean="0"/>
              <a:t>.</a:t>
            </a:r>
          </a:p>
          <a:p>
            <a:pPr algn="just">
              <a:buFontTx/>
              <a:buNone/>
            </a:pPr>
            <a:r>
              <a:rPr lang="en-GB" altLang="en-US" sz="2800" dirty="0" smtClean="0"/>
              <a:t>During the spring farmers simultaneously choose how many goats to own.</a:t>
            </a:r>
          </a:p>
          <a:p>
            <a:pPr algn="just">
              <a:buFontTx/>
              <a:buNone/>
            </a:pPr>
            <a:r>
              <a:rPr lang="en-GB" altLang="en-US" sz="2800" dirty="0" smtClean="0"/>
              <a:t>     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15888"/>
            <a:ext cx="7772400" cy="803275"/>
          </a:xfrm>
        </p:spPr>
        <p:txBody>
          <a:bodyPr/>
          <a:lstStyle/>
          <a:p>
            <a:pPr eaLnBrk="1" hangingPunct="1"/>
            <a:r>
              <a:rPr lang="en-GB" altLang="en-US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The problem of the Commons</a:t>
            </a:r>
            <a:endParaRPr lang="en-US" alt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250825" y="476250"/>
            <a:ext cx="8893175" cy="5329238"/>
          </a:xfrm>
        </p:spPr>
        <p:txBody>
          <a:bodyPr/>
          <a:lstStyle/>
          <a:p>
            <a:pPr>
              <a:buFontTx/>
              <a:buNone/>
            </a:pPr>
            <a:r>
              <a:rPr lang="en-GB" altLang="en-US" sz="2800" dirty="0" smtClean="0">
                <a:solidFill>
                  <a:srgbClr val="C00000"/>
                </a:solidFill>
              </a:rPr>
              <a:t>Normal form game representation</a:t>
            </a:r>
          </a:p>
          <a:p>
            <a:pPr>
              <a:buFontTx/>
              <a:buNone/>
            </a:pPr>
            <a:r>
              <a:rPr lang="en-GB" altLang="en-US" sz="2800" dirty="0" smtClean="0"/>
              <a:t>Players: </a:t>
            </a:r>
            <a:r>
              <a:rPr lang="en-GB" altLang="en-US" sz="2800" i="1" dirty="0" smtClean="0"/>
              <a:t>n</a:t>
            </a:r>
            <a:r>
              <a:rPr lang="en-GB" altLang="en-US" sz="2800" dirty="0" smtClean="0"/>
              <a:t> farmers</a:t>
            </a:r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r>
              <a:rPr lang="en-GB" altLang="en-US" sz="2800" dirty="0" smtClean="0"/>
              <a:t>Strategies: </a:t>
            </a:r>
          </a:p>
          <a:p>
            <a:pPr>
              <a:buFontTx/>
              <a:buNone/>
            </a:pPr>
            <a:r>
              <a:rPr lang="en-GB" altLang="en-US" sz="2800" i="1" dirty="0" err="1" smtClean="0"/>
              <a:t>i</a:t>
            </a:r>
            <a:r>
              <a:rPr lang="en-GB" altLang="en-US" sz="2800" i="1" baseline="30000" dirty="0" err="1" smtClean="0"/>
              <a:t>th</a:t>
            </a:r>
            <a:r>
              <a:rPr lang="en-GB" altLang="en-US" sz="2800" dirty="0" smtClean="0"/>
              <a:t> player’s set of strategy is </a:t>
            </a:r>
            <a:r>
              <a:rPr lang="en-US" altLang="en-US" sz="2800" i="1" dirty="0" smtClean="0"/>
              <a:t>S</a:t>
            </a:r>
            <a:r>
              <a:rPr lang="en-US" altLang="en-US" sz="2800" baseline="-25000" dirty="0" smtClean="0"/>
              <a:t>i</a:t>
            </a:r>
            <a:r>
              <a:rPr lang="en-US" altLang="en-US" sz="2800" dirty="0" smtClean="0"/>
              <a:t>=[0, ∞) i.e.  </a:t>
            </a:r>
            <a:r>
              <a:rPr lang="en-US" altLang="en-US" sz="2800" i="1" dirty="0" err="1" smtClean="0"/>
              <a:t>s</a:t>
            </a:r>
            <a:r>
              <a:rPr lang="en-US" altLang="en-US" sz="2800" baseline="-25000" dirty="0" err="1" smtClean="0"/>
              <a:t>i</a:t>
            </a:r>
            <a:r>
              <a:rPr lang="en-US" altLang="en-US" sz="2800" baseline="-25000" dirty="0" smtClean="0"/>
              <a:t> </a:t>
            </a:r>
            <a:r>
              <a:rPr lang="en-US" altLang="en-US" sz="2800" dirty="0" smtClean="0"/>
              <a:t>=</a:t>
            </a:r>
            <a:r>
              <a:rPr lang="en-US" altLang="en-US" sz="2800" i="1" dirty="0" smtClean="0"/>
              <a:t> </a:t>
            </a:r>
            <a:r>
              <a:rPr lang="en-US" altLang="en-US" sz="2800" i="1" dirty="0" err="1" smtClean="0"/>
              <a:t>g</a:t>
            </a:r>
            <a:r>
              <a:rPr lang="en-US" altLang="en-US" sz="2800" baseline="-25000" dirty="0" err="1" smtClean="0"/>
              <a:t>i</a:t>
            </a:r>
            <a:endParaRPr lang="en-US" altLang="en-US" sz="2800" baseline="-25000" dirty="0" smtClean="0"/>
          </a:p>
          <a:p>
            <a:pPr>
              <a:buFontTx/>
              <a:buNone/>
            </a:pPr>
            <a:r>
              <a:rPr lang="en-US" altLang="en-US" sz="2800" i="1" dirty="0" smtClean="0"/>
              <a:t>	</a:t>
            </a:r>
            <a:endParaRPr lang="en-US" altLang="en-US" sz="2800" dirty="0" smtClean="0"/>
          </a:p>
          <a:p>
            <a:pPr>
              <a:buFontTx/>
              <a:buNone/>
            </a:pPr>
            <a:r>
              <a:rPr lang="en-US" altLang="en-US" sz="2800" dirty="0" smtClean="0"/>
              <a:t>Payoff: 	</a:t>
            </a:r>
          </a:p>
          <a:p>
            <a:pPr>
              <a:buFontTx/>
              <a:buNone/>
            </a:pPr>
            <a:r>
              <a:rPr lang="en-GB" altLang="en-US" sz="2800" i="1" dirty="0" err="1" smtClean="0"/>
              <a:t>i</a:t>
            </a:r>
            <a:r>
              <a:rPr lang="en-GB" altLang="en-US" sz="2800" i="1" baseline="30000" dirty="0" err="1" smtClean="0"/>
              <a:t>th</a:t>
            </a:r>
            <a:r>
              <a:rPr lang="en-GB" altLang="en-US" sz="2800" dirty="0" smtClean="0"/>
              <a:t> player’s payoff is </a:t>
            </a:r>
            <a:r>
              <a:rPr lang="el-GR" altLang="en-US" sz="2800" i="1" dirty="0" smtClean="0"/>
              <a:t>π</a:t>
            </a:r>
            <a:r>
              <a:rPr lang="en-GB" altLang="en-US" sz="2800" i="1" baseline="-25000" dirty="0" err="1" smtClean="0"/>
              <a:t>i</a:t>
            </a:r>
            <a:r>
              <a:rPr lang="en-GB" altLang="en-US" sz="2800" i="1" dirty="0" smtClean="0"/>
              <a:t> = </a:t>
            </a:r>
            <a:r>
              <a:rPr lang="en-US" altLang="en-US" sz="2800" i="1" dirty="0" err="1" smtClean="0"/>
              <a:t>g</a:t>
            </a:r>
            <a:r>
              <a:rPr lang="en-US" altLang="en-US" sz="2800" baseline="-25000" dirty="0" err="1" smtClean="0"/>
              <a:t>i</a:t>
            </a:r>
            <a:r>
              <a:rPr lang="en-GB" altLang="en-US" sz="2800" i="1" dirty="0" smtClean="0"/>
              <a:t> V(G) – c </a:t>
            </a:r>
            <a:r>
              <a:rPr lang="en-US" altLang="en-US" sz="2800" i="1" dirty="0" err="1" smtClean="0"/>
              <a:t>g</a:t>
            </a:r>
            <a:r>
              <a:rPr lang="en-US" altLang="en-US" sz="2800" baseline="-25000" dirty="0" err="1" smtClean="0"/>
              <a:t>i</a:t>
            </a:r>
            <a:r>
              <a:rPr lang="en-GB" altLang="en-US" sz="2800" i="1" dirty="0" smtClean="0"/>
              <a:t>    </a:t>
            </a:r>
            <a:endParaRPr lang="en-US" altLang="en-US" sz="2800" i="1" dirty="0" smtClean="0"/>
          </a:p>
          <a:p>
            <a:pPr>
              <a:buFontTx/>
              <a:buNone/>
            </a:pPr>
            <a:r>
              <a:rPr lang="en-US" altLang="en-US" sz="2800" i="1" dirty="0" smtClean="0"/>
              <a:t>			</a:t>
            </a:r>
            <a:endParaRPr lang="en-GB" altLang="en-US" i="1" dirty="0" smtClean="0"/>
          </a:p>
          <a:p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Content Placeholder 2"/>
          <p:cNvSpPr>
            <a:spLocks noGrp="1"/>
          </p:cNvSpPr>
          <p:nvPr>
            <p:ph idx="1"/>
          </p:nvPr>
        </p:nvSpPr>
        <p:spPr>
          <a:xfrm>
            <a:off x="611188" y="1125538"/>
            <a:ext cx="7772400" cy="4970462"/>
          </a:xfrm>
        </p:spPr>
        <p:txBody>
          <a:bodyPr/>
          <a:lstStyle/>
          <a:p>
            <a:pPr algn="just">
              <a:buFontTx/>
              <a:buNone/>
            </a:pPr>
            <a:r>
              <a:rPr lang="en-GB" altLang="en-US" sz="2800" dirty="0" smtClean="0"/>
              <a:t>             is a Nash equilibrium if every         is the solution to the following farmer’s problem: </a:t>
            </a:r>
          </a:p>
          <a:p>
            <a:pPr algn="just">
              <a:buFontTx/>
              <a:buNone/>
            </a:pPr>
            <a:endParaRPr lang="en-GB" altLang="en-US" sz="2800" dirty="0" smtClean="0"/>
          </a:p>
          <a:p>
            <a:pPr algn="just">
              <a:buFontTx/>
              <a:buNone/>
            </a:pPr>
            <a:endParaRPr lang="en-GB" altLang="en-US" sz="2800" dirty="0" smtClean="0"/>
          </a:p>
          <a:p>
            <a:pPr algn="just">
              <a:buFontTx/>
              <a:buNone/>
            </a:pPr>
            <a:r>
              <a:rPr lang="en-GB" altLang="en-US" sz="2800" dirty="0" smtClean="0"/>
              <a:t>The FOC are:</a:t>
            </a:r>
          </a:p>
          <a:p>
            <a:pPr algn="just">
              <a:buFontTx/>
              <a:buNone/>
            </a:pPr>
            <a:endParaRPr lang="en-GB" altLang="en-US" sz="2800" dirty="0" smtClean="0"/>
          </a:p>
          <a:p>
            <a:pPr algn="just">
              <a:buFontTx/>
              <a:buNone/>
            </a:pPr>
            <a:endParaRPr lang="en-GB" altLang="en-US" sz="2800" dirty="0" smtClean="0"/>
          </a:p>
          <a:p>
            <a:pPr algn="just">
              <a:buFontTx/>
              <a:buNone/>
            </a:pPr>
            <a:r>
              <a:rPr lang="en-GB" altLang="en-US" sz="2800" dirty="0" smtClean="0"/>
              <a:t>Then in a Nash equilibrium must be:</a:t>
            </a:r>
          </a:p>
          <a:p>
            <a:pPr algn="just">
              <a:buFontTx/>
              <a:buNone/>
            </a:pPr>
            <a:endParaRPr lang="en-GB" altLang="en-US" sz="2800" dirty="0" smtClean="0"/>
          </a:p>
          <a:p>
            <a:pPr algn="just">
              <a:buFontTx/>
              <a:buNone/>
            </a:pPr>
            <a:endParaRPr lang="en-GB" altLang="en-US" sz="2800" dirty="0" smtClean="0"/>
          </a:p>
          <a:p>
            <a:pPr algn="just">
              <a:buFontTx/>
              <a:buNone/>
            </a:pPr>
            <a:r>
              <a:rPr lang="en-GB" altLang="en-US" sz="2800" dirty="0" smtClean="0"/>
              <a:t>for all </a:t>
            </a:r>
            <a:r>
              <a:rPr lang="en-GB" altLang="en-US" sz="2800" i="1" dirty="0" err="1" smtClean="0"/>
              <a:t>i</a:t>
            </a:r>
            <a:r>
              <a:rPr lang="en-GB" altLang="en-US" sz="2800" dirty="0" smtClean="0"/>
              <a:t>.</a:t>
            </a:r>
          </a:p>
        </p:txBody>
      </p:sp>
      <p:sp>
        <p:nvSpPr>
          <p:cNvPr id="1127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77800"/>
            <a:ext cx="7772400" cy="803275"/>
          </a:xfrm>
        </p:spPr>
        <p:txBody>
          <a:bodyPr/>
          <a:lstStyle/>
          <a:p>
            <a:pPr eaLnBrk="1" hangingPunct="1"/>
            <a:r>
              <a:rPr lang="en-GB" altLang="en-US" sz="2800" dirty="0" smtClean="0">
                <a:solidFill>
                  <a:srgbClr val="C00000"/>
                </a:solidFill>
              </a:rPr>
              <a:t>Solution: Nash Equilibrium</a:t>
            </a:r>
            <a:endParaRPr lang="en-US" altLang="en-US" sz="2800" dirty="0" smtClean="0">
              <a:solidFill>
                <a:srgbClr val="C00000"/>
              </a:solidFill>
            </a:endParaRP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342900" y="1125538"/>
          <a:ext cx="1576388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8" name="Equation" r:id="rId3" imgW="660240" imgH="241200" progId="Equation.3">
                  <p:embed/>
                </p:oleObj>
              </mc:Choice>
              <mc:Fallback>
                <p:oleObj name="Equation" r:id="rId3" imgW="66024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1125538"/>
                        <a:ext cx="1576388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4"/>
          <p:cNvGraphicFramePr>
            <a:graphicFrameLocks noChangeAspect="1"/>
          </p:cNvGraphicFramePr>
          <p:nvPr/>
        </p:nvGraphicFramePr>
        <p:xfrm>
          <a:off x="6516688" y="1052513"/>
          <a:ext cx="6477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9" name="Equation" r:id="rId5" imgW="241200" imgH="241200" progId="Equation.3">
                  <p:embed/>
                </p:oleObj>
              </mc:Choice>
              <mc:Fallback>
                <p:oleObj name="Equation" r:id="rId5" imgW="241200" imgH="241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6688" y="1052513"/>
                        <a:ext cx="647700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5"/>
          <p:cNvGraphicFramePr>
            <a:graphicFrameLocks noChangeAspect="1"/>
          </p:cNvGraphicFramePr>
          <p:nvPr/>
        </p:nvGraphicFramePr>
        <p:xfrm>
          <a:off x="1331913" y="2205038"/>
          <a:ext cx="5894387" cy="611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0" name="Equation" r:id="rId7" imgW="2450880" imgH="253800" progId="Equation.3">
                  <p:embed/>
                </p:oleObj>
              </mc:Choice>
              <mc:Fallback>
                <p:oleObj name="Equation" r:id="rId7" imgW="2450880" imgH="253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205038"/>
                        <a:ext cx="5894387" cy="611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6"/>
          <p:cNvGraphicFramePr>
            <a:graphicFrameLocks noChangeAspect="1"/>
          </p:cNvGraphicFramePr>
          <p:nvPr/>
        </p:nvGraphicFramePr>
        <p:xfrm>
          <a:off x="179388" y="3644900"/>
          <a:ext cx="8459787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1" name="Equation" r:id="rId9" imgW="3517560" imgH="241200" progId="Equation.3">
                  <p:embed/>
                </p:oleObj>
              </mc:Choice>
              <mc:Fallback>
                <p:oleObj name="Equation" r:id="rId9" imgW="351756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644900"/>
                        <a:ext cx="8459787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7"/>
          <p:cNvGraphicFramePr>
            <a:graphicFrameLocks noChangeAspect="1"/>
          </p:cNvGraphicFramePr>
          <p:nvPr/>
        </p:nvGraphicFramePr>
        <p:xfrm>
          <a:off x="63500" y="5295900"/>
          <a:ext cx="855027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2" name="Equation" r:id="rId11" imgW="3555720" imgH="241200" progId="Equation.3">
                  <p:embed/>
                </p:oleObj>
              </mc:Choice>
              <mc:Fallback>
                <p:oleObj name="Equation" r:id="rId11" imgW="355572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00" y="5295900"/>
                        <a:ext cx="8550275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1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2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Content Placeholder 2"/>
          <p:cNvSpPr>
            <a:spLocks noGrp="1"/>
          </p:cNvSpPr>
          <p:nvPr>
            <p:ph idx="1"/>
          </p:nvPr>
        </p:nvSpPr>
        <p:spPr>
          <a:xfrm>
            <a:off x="323850" y="476250"/>
            <a:ext cx="8640763" cy="5619750"/>
          </a:xfrm>
        </p:spPr>
        <p:txBody>
          <a:bodyPr/>
          <a:lstStyle/>
          <a:p>
            <a:pPr>
              <a:buFontTx/>
              <a:buNone/>
            </a:pPr>
            <a:r>
              <a:rPr lang="en-GB" altLang="en-US" sz="2800" smtClean="0"/>
              <a:t>Denoting by G* the total number of goats in equilibrium, for every </a:t>
            </a:r>
            <a:r>
              <a:rPr lang="en-GB" altLang="en-US" sz="2800" i="1" smtClean="0"/>
              <a:t>i</a:t>
            </a:r>
            <a:r>
              <a:rPr lang="en-GB" altLang="en-US" sz="2800" smtClean="0"/>
              <a:t> the FOC is written as:</a:t>
            </a:r>
          </a:p>
          <a:p>
            <a:pPr>
              <a:buFontTx/>
              <a:buNone/>
            </a:pPr>
            <a:endParaRPr lang="en-GB" altLang="en-US" sz="2800" smtClean="0"/>
          </a:p>
          <a:p>
            <a:pPr>
              <a:buFontTx/>
              <a:buNone/>
            </a:pPr>
            <a:endParaRPr lang="en-GB" altLang="en-US" sz="2800" smtClean="0"/>
          </a:p>
          <a:p>
            <a:pPr>
              <a:buFontTx/>
              <a:buNone/>
            </a:pPr>
            <a:r>
              <a:rPr lang="en-GB" altLang="en-US" sz="2800" smtClean="0"/>
              <a:t>Summing up all </a:t>
            </a:r>
            <a:r>
              <a:rPr lang="en-GB" altLang="en-US" sz="2800" i="1" smtClean="0"/>
              <a:t>n</a:t>
            </a:r>
            <a:r>
              <a:rPr lang="en-GB" altLang="en-US" sz="2800" smtClean="0"/>
              <a:t> FOCs we have</a:t>
            </a:r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2671763" y="1552575"/>
          <a:ext cx="3602037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3" name="Equation" r:id="rId3" imgW="1498320" imgH="241200" progId="Equation.3">
                  <p:embed/>
                </p:oleObj>
              </mc:Choice>
              <mc:Fallback>
                <p:oleObj name="Equation" r:id="rId3" imgW="149832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1763" y="1552575"/>
                        <a:ext cx="3602037" cy="58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2195513" y="3141663"/>
          <a:ext cx="4427537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4" name="Equation" r:id="rId5" imgW="1841400" imgH="228600" progId="Equation.3">
                  <p:embed/>
                </p:oleObj>
              </mc:Choice>
              <mc:Fallback>
                <p:oleObj name="Equation" r:id="rId5" imgW="1841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3141663"/>
                        <a:ext cx="4427537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2497138" y="3705225"/>
          <a:ext cx="3754437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5" name="Equation" r:id="rId7" imgW="1562040" imgH="419040" progId="Equation.3">
                  <p:embed/>
                </p:oleObj>
              </mc:Choice>
              <mc:Fallback>
                <p:oleObj name="Equation" r:id="rId7" imgW="1562040" imgH="419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8" y="3705225"/>
                        <a:ext cx="3754437" cy="1009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Content Placeholder 2"/>
          <p:cNvSpPr>
            <a:spLocks noGrp="1"/>
          </p:cNvSpPr>
          <p:nvPr>
            <p:ph idx="1"/>
          </p:nvPr>
        </p:nvSpPr>
        <p:spPr>
          <a:xfrm>
            <a:off x="611188" y="549275"/>
            <a:ext cx="7772400" cy="5402263"/>
          </a:xfrm>
        </p:spPr>
        <p:txBody>
          <a:bodyPr/>
          <a:lstStyle/>
          <a:p>
            <a:pPr>
              <a:buFontTx/>
              <a:buNone/>
            </a:pPr>
            <a:r>
              <a:rPr lang="en-GB" altLang="en-US" sz="2800" dirty="0" smtClean="0"/>
              <a:t>The social optimum G</a:t>
            </a:r>
            <a:r>
              <a:rPr lang="en-GB" altLang="en-US" sz="2800" baseline="30000" dirty="0" smtClean="0"/>
              <a:t>**</a:t>
            </a:r>
            <a:r>
              <a:rPr lang="en-GB" altLang="en-US" sz="2800" dirty="0" smtClean="0"/>
              <a:t> is given by the solution of the following problem:</a:t>
            </a:r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r>
              <a:rPr lang="en-GB" altLang="en-US" sz="2800" dirty="0" smtClean="0"/>
              <a:t>The FOC is: </a:t>
            </a:r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endParaRPr lang="en-GB" altLang="en-US" sz="2800" dirty="0" smtClean="0"/>
          </a:p>
          <a:p>
            <a:pPr>
              <a:buFontTx/>
              <a:buNone/>
            </a:pPr>
            <a:r>
              <a:rPr lang="en-GB" altLang="en-US" sz="2800" dirty="0" smtClean="0"/>
              <a:t>Then in The Nash equilibrium farmers choose to buy more goats that the social optimum.</a:t>
            </a:r>
          </a:p>
          <a:p>
            <a:pPr>
              <a:buFontTx/>
              <a:buNone/>
            </a:pPr>
            <a:endParaRPr lang="en-GB" altLang="en-US" sz="2800" dirty="0" smtClean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2674938" y="1916113"/>
          <a:ext cx="320675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3" name="Equation" r:id="rId3" imgW="1333440" imgH="241200" progId="Equation.3">
                  <p:embed/>
                </p:oleObj>
              </mc:Choice>
              <mc:Fallback>
                <p:oleObj name="Equation" r:id="rId3" imgW="1333440" imgH="241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4938" y="1916113"/>
                        <a:ext cx="3206750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0064235"/>
              </p:ext>
            </p:extLst>
          </p:nvPr>
        </p:nvGraphicFramePr>
        <p:xfrm>
          <a:off x="2371725" y="3373438"/>
          <a:ext cx="3967163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4" name="Equation" r:id="rId5" imgW="1650960" imgH="228600" progId="Equation.3">
                  <p:embed/>
                </p:oleObj>
              </mc:Choice>
              <mc:Fallback>
                <p:oleObj name="Equation" r:id="rId5" imgW="165096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1725" y="3373438"/>
                        <a:ext cx="3967163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6908"/>
          </a:xfrm>
        </p:spPr>
        <p:txBody>
          <a:bodyPr>
            <a:normAutofit/>
          </a:bodyPr>
          <a:lstStyle/>
          <a:p>
            <a:r>
              <a:rPr lang="en-GB" sz="2800" b="1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Traveler’s</a:t>
            </a:r>
            <a:r>
              <a:rPr lang="en-GB" sz="28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n-GB" sz="2800" b="1" dirty="0">
                <a:solidFill>
                  <a:srgbClr val="C00000"/>
                </a:solidFill>
                <a:latin typeface="Arial" charset="0"/>
                <a:cs typeface="Arial" charset="0"/>
              </a:rPr>
              <a:t>Dilemma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391876" cy="60932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i="1" dirty="0"/>
              <a:t>An airline loses two suitcases belonging to two </a:t>
            </a:r>
            <a:r>
              <a:rPr lang="en-GB" sz="2800" i="1" dirty="0" smtClean="0"/>
              <a:t>different </a:t>
            </a:r>
            <a:r>
              <a:rPr lang="en-GB" sz="2800" i="1" dirty="0" err="1" smtClean="0"/>
              <a:t>travelers</a:t>
            </a:r>
            <a:r>
              <a:rPr lang="en-GB" sz="2800" i="1" dirty="0"/>
              <a:t>. Both suitcases happen to be identical and contain identical antiques. </a:t>
            </a:r>
            <a:endParaRPr lang="en-GB" sz="2800" i="1" dirty="0" smtClean="0"/>
          </a:p>
          <a:p>
            <a:pPr marL="0" indent="0" algn="just">
              <a:buNone/>
            </a:pPr>
            <a:r>
              <a:rPr lang="en-GB" sz="2800" i="1" dirty="0" smtClean="0"/>
              <a:t>An </a:t>
            </a:r>
            <a:r>
              <a:rPr lang="en-GB" sz="2800" i="1" dirty="0"/>
              <a:t>airline manager tasked to settle the claims of both </a:t>
            </a:r>
            <a:r>
              <a:rPr lang="en-GB" sz="2800" i="1" dirty="0" err="1"/>
              <a:t>travelers</a:t>
            </a:r>
            <a:r>
              <a:rPr lang="en-GB" sz="2800" i="1" dirty="0"/>
              <a:t> explains that the airline is liable for a maximum of $100 per suitcase—he is unable to find out directly the price of the antiques.</a:t>
            </a:r>
            <a:endParaRPr lang="en-GB" sz="2800" dirty="0"/>
          </a:p>
          <a:p>
            <a:pPr marL="0" indent="0" algn="just">
              <a:buNone/>
            </a:pPr>
            <a:r>
              <a:rPr lang="en-GB" sz="2800" i="1" dirty="0"/>
              <a:t>To determine an honest appraised value of the antiques, the manager separates both </a:t>
            </a:r>
            <a:r>
              <a:rPr lang="en-GB" sz="2800" i="1" dirty="0" err="1"/>
              <a:t>travelers</a:t>
            </a:r>
            <a:r>
              <a:rPr lang="en-GB" sz="2800" i="1" dirty="0"/>
              <a:t> so they can't confer, and asks them to write down the amount of their value at no less than $2 and no larger than $100.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6903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0"/>
            <a:ext cx="8391876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i="1" dirty="0" smtClean="0"/>
              <a:t>He </a:t>
            </a:r>
            <a:r>
              <a:rPr lang="en-GB" sz="2800" i="1" dirty="0"/>
              <a:t>also tells them that if both write down the same number, he will treat that number as the true dollar value of both suitcases and reimburse both </a:t>
            </a:r>
            <a:r>
              <a:rPr lang="en-GB" sz="2800" i="1" dirty="0" err="1"/>
              <a:t>travelers</a:t>
            </a:r>
            <a:r>
              <a:rPr lang="en-GB" sz="2800" i="1" dirty="0"/>
              <a:t> that amount. </a:t>
            </a:r>
            <a:endParaRPr lang="en-GB" sz="2800" i="1" dirty="0" smtClean="0"/>
          </a:p>
          <a:p>
            <a:pPr marL="0" indent="0" algn="just">
              <a:buNone/>
            </a:pPr>
            <a:r>
              <a:rPr lang="en-GB" sz="2800" i="1" dirty="0" smtClean="0"/>
              <a:t>However</a:t>
            </a:r>
            <a:r>
              <a:rPr lang="en-GB" sz="2800" i="1" dirty="0"/>
              <a:t>, if one writes down a smaller number than the other, this smaller number will be taken as the true dollar value, and both </a:t>
            </a:r>
            <a:r>
              <a:rPr lang="en-GB" sz="2800" i="1" dirty="0" err="1"/>
              <a:t>travelers</a:t>
            </a:r>
            <a:r>
              <a:rPr lang="en-GB" sz="2800" i="1" dirty="0"/>
              <a:t> will receive that amount along with a bonus/malus: </a:t>
            </a:r>
            <a:endParaRPr lang="en-GB" sz="2800" i="1" dirty="0" smtClean="0"/>
          </a:p>
          <a:p>
            <a:pPr marL="0" indent="0" algn="just">
              <a:buNone/>
            </a:pPr>
            <a:r>
              <a:rPr lang="en-GB" sz="2800" i="1" dirty="0" smtClean="0"/>
              <a:t>$</a:t>
            </a:r>
            <a:r>
              <a:rPr lang="en-GB" sz="2800" i="1" dirty="0"/>
              <a:t>2 extra will be paid to the </a:t>
            </a:r>
            <a:r>
              <a:rPr lang="en-GB" sz="2800" i="1" dirty="0" err="1"/>
              <a:t>traveler</a:t>
            </a:r>
            <a:r>
              <a:rPr lang="en-GB" sz="2800" i="1" dirty="0"/>
              <a:t> who wrote down the lower value and a $2 deduction will be taken from the person who wrote down the higher amount. </a:t>
            </a:r>
            <a:endParaRPr lang="en-GB" sz="2800" i="1" dirty="0" smtClean="0"/>
          </a:p>
          <a:p>
            <a:pPr marL="0" indent="0" algn="just">
              <a:buNone/>
            </a:pPr>
            <a:r>
              <a:rPr lang="en-GB" sz="2800" i="1" dirty="0" smtClean="0"/>
              <a:t>The </a:t>
            </a:r>
            <a:r>
              <a:rPr lang="en-GB" sz="2800" i="1" dirty="0"/>
              <a:t>challenge is: what strategy should both </a:t>
            </a:r>
            <a:r>
              <a:rPr lang="en-GB" sz="2800" i="1" dirty="0" err="1"/>
              <a:t>travelers</a:t>
            </a:r>
            <a:r>
              <a:rPr lang="en-GB" sz="2800" i="1" dirty="0"/>
              <a:t> follow to decide the value they should write down?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58091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764704"/>
                <a:ext cx="8391876" cy="6093296"/>
              </a:xfrm>
            </p:spPr>
            <p:txBody>
              <a:bodyPr>
                <a:normAutofit lnSpcReduction="10000"/>
              </a:bodyPr>
              <a:lstStyle/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sz="2800" dirty="0" smtClean="0"/>
                  <a:t>Game: two players independently and simultaneously choose integer numbers between 2 and 100. Let 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800" dirty="0" smtClean="0"/>
                  <a:t> the numbers chosen, respectively, by player 1 and player 2</a:t>
                </a:r>
                <a:endParaRPr lang="en-GB" sz="2800" dirty="0"/>
              </a:p>
              <a:p>
                <a:pPr marL="0" indent="0" algn="just">
                  <a:spcAft>
                    <a:spcPts val="1200"/>
                  </a:spcAft>
                  <a:buNone/>
                </a:pPr>
                <a:r>
                  <a:rPr lang="en-GB" sz="2800" dirty="0"/>
                  <a:t>Payoff: both players are paid the lower of the two numbers, and an amount R </a:t>
                </a:r>
                <a:r>
                  <a:rPr lang="en-GB" sz="2800" dirty="0" smtClean="0"/>
                  <a:t>= 2 </a:t>
                </a:r>
                <a:r>
                  <a:rPr lang="en-GB" sz="2800" dirty="0"/>
                  <a:t>is transferred from the player with the higher number to the player with the lower number. </a:t>
                </a:r>
                <a:endParaRPr lang="en-GB" sz="2800" dirty="0" smtClean="0"/>
              </a:p>
              <a:p>
                <a:pPr marL="0" indent="0" algn="just">
                  <a:buNone/>
                </a:pPr>
                <a:r>
                  <a:rPr lang="en-GB" sz="2800" dirty="0" smtClean="0"/>
                  <a:t>For instance: </a:t>
                </a:r>
              </a:p>
              <a:p>
                <a:pPr marL="0" indent="0" algn="just">
                  <a:buNone/>
                </a:pPr>
                <a:r>
                  <a:rPr lang="en-GB" sz="2800" dirty="0" smtClean="0"/>
                  <a:t>player 1 </a:t>
                </a:r>
                <a:r>
                  <a:rPr lang="en-GB" sz="2800" dirty="0"/>
                  <a:t>chooses </a:t>
                </a:r>
                <a:r>
                  <a:rPr lang="en-GB" sz="2800" dirty="0" smtClean="0"/>
                  <a:t>10 </a:t>
                </a:r>
                <a:endParaRPr lang="en-GB" sz="2800" dirty="0"/>
              </a:p>
              <a:p>
                <a:pPr marL="0" indent="0" algn="just">
                  <a:buNone/>
                </a:pPr>
                <a:r>
                  <a:rPr lang="en-GB" sz="2800" dirty="0" smtClean="0"/>
                  <a:t>player 2 </a:t>
                </a:r>
                <a:r>
                  <a:rPr lang="en-GB" sz="2800" dirty="0"/>
                  <a:t>chooses </a:t>
                </a:r>
                <a:r>
                  <a:rPr lang="en-GB" sz="2800" dirty="0" smtClean="0"/>
                  <a:t>50</a:t>
                </a:r>
                <a:r>
                  <a:rPr lang="en-GB" sz="2800" dirty="0"/>
                  <a:t>, </a:t>
                </a:r>
                <a:endParaRPr lang="en-GB" sz="2800" dirty="0" smtClean="0"/>
              </a:p>
              <a:p>
                <a:pPr marL="0" indent="0" algn="just">
                  <a:buNone/>
                </a:pPr>
                <a:r>
                  <a:rPr lang="en-GB" sz="2800" dirty="0" smtClean="0"/>
                  <a:t>player 1 receives </a:t>
                </a:r>
                <a:r>
                  <a:rPr lang="en-GB" sz="2800" dirty="0"/>
                  <a:t>payoffs of </a:t>
                </a:r>
                <a:r>
                  <a:rPr lang="en-GB" sz="2800" dirty="0" smtClean="0"/>
                  <a:t>10 </a:t>
                </a:r>
                <a:r>
                  <a:rPr lang="en-GB" sz="2800" dirty="0"/>
                  <a:t>+ R </a:t>
                </a:r>
                <a:r>
                  <a:rPr lang="en-GB" sz="2800" dirty="0" smtClean="0"/>
                  <a:t>= 12</a:t>
                </a:r>
              </a:p>
              <a:p>
                <a:pPr marL="0" indent="0" algn="just">
                  <a:buNone/>
                </a:pPr>
                <a:r>
                  <a:rPr lang="en-GB" sz="2800" dirty="0" smtClean="0"/>
                  <a:t>player 2 receives 10 – R = 8</a:t>
                </a: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764704"/>
                <a:ext cx="8391876" cy="6093296"/>
              </a:xfrm>
              <a:blipFill rotWithShape="0">
                <a:blip r:embed="rId2"/>
                <a:stretch>
                  <a:fillRect l="-1525" t="-1700" r="-1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573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4212" y="404813"/>
                <a:ext cx="8064252" cy="6264547"/>
              </a:xfrm>
            </p:spPr>
            <p:txBody>
              <a:bodyPr/>
              <a:lstStyle/>
              <a:p>
                <a:pPr>
                  <a:buFontTx/>
                  <a:buNone/>
                </a:pPr>
                <a:r>
                  <a:rPr lang="en-GB" altLang="en-US" sz="2800" dirty="0" smtClean="0">
                    <a:solidFill>
                      <a:srgbClr val="C00000"/>
                    </a:solidFill>
                  </a:rPr>
                  <a:t>Normal form game representation</a:t>
                </a:r>
              </a:p>
              <a:p>
                <a:pPr>
                  <a:buFontTx/>
                  <a:buNone/>
                </a:pPr>
                <a:endParaRPr lang="en-GB" altLang="en-US" sz="2800" dirty="0" smtClean="0"/>
              </a:p>
              <a:p>
                <a:pPr>
                  <a:buFontTx/>
                  <a:buNone/>
                </a:pPr>
                <a:r>
                  <a:rPr lang="en-GB" altLang="en-US" sz="2800" dirty="0" smtClean="0"/>
                  <a:t>Players: Player 1 and Player 2 </a:t>
                </a:r>
              </a:p>
              <a:p>
                <a:pPr>
                  <a:buFontTx/>
                  <a:buNone/>
                </a:pPr>
                <a:r>
                  <a:rPr lang="en-GB" altLang="en-US" sz="2800" dirty="0" smtClean="0"/>
                  <a:t>Strategies: 	</a:t>
                </a:r>
                <a:r>
                  <a:rPr lang="en-US" altLang="en-US" sz="2800" i="1" dirty="0" smtClean="0"/>
                  <a:t>S</a:t>
                </a:r>
                <a:r>
                  <a:rPr lang="en-US" altLang="en-US" sz="2800" baseline="-25000" dirty="0" smtClean="0"/>
                  <a:t>1</a:t>
                </a:r>
                <a:r>
                  <a:rPr lang="en-US" altLang="en-US" sz="2800" dirty="0" smtClean="0"/>
                  <a:t>={2, 3, …., 100</a:t>
                </a:r>
                <a:r>
                  <a:rPr lang="en-US" altLang="en-US" sz="2800" dirty="0"/>
                  <a:t>} i.e. </a:t>
                </a:r>
                <a:r>
                  <a:rPr lang="en-US" altLang="en-US" sz="2800" i="1" dirty="0"/>
                  <a:t>s</a:t>
                </a:r>
                <a:r>
                  <a:rPr lang="en-US" altLang="en-US" sz="2800" baseline="-25000" dirty="0"/>
                  <a:t>1 </a:t>
                </a:r>
                <a:r>
                  <a:rPr lang="en-US" altLang="en-US" sz="2800" dirty="0"/>
                  <a:t>=</a:t>
                </a:r>
                <a:r>
                  <a:rPr lang="en-US" altLang="en-US" sz="2800" i="1" dirty="0"/>
                  <a:t> </a:t>
                </a:r>
                <a:r>
                  <a:rPr lang="en-US" altLang="en-US" sz="2800" i="1" dirty="0" smtClean="0"/>
                  <a:t>n</a:t>
                </a:r>
                <a:r>
                  <a:rPr lang="en-US" altLang="en-US" sz="2800" baseline="-25000" dirty="0" smtClean="0"/>
                  <a:t>1</a:t>
                </a:r>
              </a:p>
              <a:p>
                <a:pPr>
                  <a:buFontTx/>
                  <a:buNone/>
                </a:pPr>
                <a:r>
                  <a:rPr lang="en-US" altLang="en-US" sz="2800" i="1" dirty="0" smtClean="0"/>
                  <a:t>			S</a:t>
                </a:r>
                <a:r>
                  <a:rPr lang="en-US" altLang="en-US" sz="2800" baseline="-25000" dirty="0" smtClean="0"/>
                  <a:t>2</a:t>
                </a:r>
                <a:r>
                  <a:rPr lang="en-US" altLang="en-US" sz="2800" dirty="0"/>
                  <a:t>={2, 3, …., 100} i.e. </a:t>
                </a:r>
                <a:r>
                  <a:rPr lang="en-US" altLang="en-US" sz="2800" i="1" dirty="0" smtClean="0"/>
                  <a:t>s</a:t>
                </a:r>
                <a:r>
                  <a:rPr lang="en-US" altLang="en-US" sz="2800" baseline="-25000" dirty="0" smtClean="0"/>
                  <a:t>2 </a:t>
                </a:r>
                <a:r>
                  <a:rPr lang="en-US" altLang="en-US" sz="2800" dirty="0"/>
                  <a:t>=</a:t>
                </a:r>
                <a:r>
                  <a:rPr lang="en-US" altLang="en-US" sz="2800" i="1" dirty="0"/>
                  <a:t> </a:t>
                </a:r>
                <a:r>
                  <a:rPr lang="en-US" altLang="en-US" sz="2800" i="1" dirty="0" smtClean="0"/>
                  <a:t>n</a:t>
                </a:r>
                <a:r>
                  <a:rPr lang="en-US" altLang="en-US" sz="2800" baseline="-25000" dirty="0" smtClean="0"/>
                  <a:t>2</a:t>
                </a:r>
              </a:p>
              <a:p>
                <a:pPr>
                  <a:spcBef>
                    <a:spcPts val="0"/>
                  </a:spcBef>
                  <a:buFontTx/>
                  <a:buNone/>
                </a:pPr>
                <a:r>
                  <a:rPr lang="en-US" altLang="en-US" sz="2800" dirty="0" smtClean="0"/>
                  <a:t>Payoff: 	</a:t>
                </a:r>
                <a14:m>
                  <m:oMath xmlns:m="http://schemas.openxmlformats.org/officeDocument/2006/math">
                    <m:r>
                      <a:rPr lang="en-GB" altLang="en-US" sz="2800" b="0" i="0" dirty="0" smtClean="0">
                        <a:latin typeface="Cambria Math"/>
                      </a:rPr>
                      <m:t>   </m:t>
                    </m:r>
                  </m:oMath>
                </a14:m>
                <a:endParaRPr lang="en-GB" altLang="en-US" sz="2800" b="0" i="0" dirty="0" smtClean="0">
                  <a:latin typeface="Cambria Math"/>
                </a:endParaRPr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14:m>
                  <m:oMath xmlns:m="http://schemas.openxmlformats.org/officeDocument/2006/math">
                    <m:r>
                      <a:rPr lang="el-GR" altLang="en-US" sz="2800" i="1" dirty="0" smtClean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 smtClean="0">
                        <a:latin typeface="Cambria Math"/>
                      </a:rPr>
                      <m:t>1</m:t>
                    </m:r>
                    <m:r>
                      <a:rPr lang="en-GB" altLang="en-US" sz="2800" i="1" dirty="0" smtClean="0">
                        <a:latin typeface="Cambria Math"/>
                      </a:rPr>
                      <m:t> = </m:t>
                    </m:r>
                    <m:r>
                      <a:rPr lang="en-US" altLang="en-US" sz="2800" i="1" dirty="0" smtClean="0">
                        <a:latin typeface="Cambria Math"/>
                      </a:rPr>
                      <m:t>𝑛</m:t>
                    </m:r>
                    <m:r>
                      <a:rPr lang="en-US" altLang="en-US" sz="2800" i="1" baseline="-25000" dirty="0" smtClean="0">
                        <a:latin typeface="Cambria Math"/>
                      </a:rPr>
                      <m:t>1</m:t>
                    </m:r>
                    <m:r>
                      <a:rPr lang="en-US" altLang="en-US" sz="2800" i="1" dirty="0" smtClean="0">
                        <a:latin typeface="Cambria Math"/>
                      </a:rPr>
                      <m:t>+</m:t>
                    </m:r>
                    <m:r>
                      <a:rPr lang="en-US" altLang="en-US" sz="2800" i="1" dirty="0" smtClean="0">
                        <a:latin typeface="Cambria Math"/>
                      </a:rPr>
                      <m:t>𝑅</m:t>
                    </m:r>
                    <m:r>
                      <a:rPr lang="en-US" altLang="en-US" sz="2800" i="1" dirty="0" smtClean="0">
                        <a:latin typeface="Cambria Math"/>
                      </a:rPr>
                      <m:t>     </m:t>
                    </m:r>
                    <m:r>
                      <a:rPr lang="en-US" altLang="en-US" sz="2800" i="1" dirty="0" smtClean="0">
                        <a:latin typeface="Cambria Math"/>
                      </a:rPr>
                      <m:t>𝑖𝑓</m:t>
                    </m:r>
                    <m:r>
                      <a:rPr lang="en-US" altLang="en-US" sz="2800" i="1" dirty="0" smtClean="0">
                        <a:latin typeface="Cambria Math"/>
                      </a:rPr>
                      <m:t> </m:t>
                    </m:r>
                    <m:r>
                      <a:rPr lang="en-US" altLang="en-US" sz="2800" i="1" dirty="0" smtClean="0">
                        <a:latin typeface="Cambria Math"/>
                      </a:rPr>
                      <m:t>𝑛</m:t>
                    </m:r>
                    <m:r>
                      <a:rPr lang="en-US" altLang="en-US" sz="2800" i="1" baseline="-25000" dirty="0" smtClean="0">
                        <a:latin typeface="Cambria Math"/>
                      </a:rPr>
                      <m:t>1</m:t>
                    </m:r>
                    <m:r>
                      <a:rPr lang="en-US" altLang="en-US" sz="2800" i="1" dirty="0">
                        <a:latin typeface="Cambria Math"/>
                      </a:rPr>
                      <m:t>&lt; </m:t>
                    </m:r>
                    <m:r>
                      <a:rPr lang="en-US" altLang="en-US" sz="2800" i="1" dirty="0" smtClean="0">
                        <a:latin typeface="Cambria Math"/>
                      </a:rPr>
                      <m:t>𝑛</m:t>
                    </m:r>
                    <m:r>
                      <a:rPr lang="en-US" altLang="en-US" sz="2800" i="1" baseline="-25000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altLang="en-US" sz="2800" i="1" dirty="0" smtClean="0"/>
                  <a:t> </a:t>
                </a:r>
                <a:endParaRPr lang="en-US" altLang="en-US" sz="2800" i="1" dirty="0"/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altLang="en-US" sz="2800" i="1" dirty="0">
                          <a:latin typeface="Cambria Math"/>
                        </a:rPr>
                        <m:t>𝜋</m:t>
                      </m:r>
                      <m:r>
                        <a:rPr lang="en-GB" altLang="en-US" sz="2800" i="1" baseline="-25000" dirty="0">
                          <a:latin typeface="Cambria Math"/>
                        </a:rPr>
                        <m:t>1</m:t>
                      </m:r>
                      <m:r>
                        <a:rPr lang="en-GB" altLang="en-US" sz="2800" i="1" dirty="0">
                          <a:latin typeface="Cambria Math"/>
                        </a:rPr>
                        <m:t> =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i="1" baseline="-25000" dirty="0">
                          <a:latin typeface="Cambria Math"/>
                        </a:rPr>
                        <m:t>1</m:t>
                      </m:r>
                      <m:r>
                        <a:rPr lang="en-GB" altLang="en-US" sz="2800" i="1" dirty="0">
                          <a:latin typeface="Cambria Math"/>
                        </a:rPr>
                        <m:t> </m:t>
                      </m:r>
                      <m:r>
                        <a:rPr lang="en-GB" altLang="en-US" sz="2800" b="0" i="1" dirty="0" smtClean="0">
                          <a:latin typeface="Cambria Math"/>
                        </a:rPr>
                        <m:t>            </m:t>
                      </m:r>
                      <m:r>
                        <a:rPr lang="en-US" altLang="en-US" sz="2800" i="1" dirty="0">
                          <a:latin typeface="Cambria Math"/>
                        </a:rPr>
                        <m:t>𝑖𝑓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US" altLang="en-US" sz="2800" i="1" baseline="-25000" dirty="0">
                          <a:latin typeface="Cambria Math"/>
                        </a:rPr>
                        <m:t>1</m:t>
                      </m:r>
                      <m:r>
                        <a:rPr lang="en-GB" altLang="en-US" sz="2800" i="1" dirty="0">
                          <a:latin typeface="Cambria Math"/>
                        </a:rPr>
                        <m:t>=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US" altLang="en-US" sz="2800" i="1" baseline="-25000" dirty="0">
                          <a:latin typeface="Cambria Math"/>
                        </a:rPr>
                        <m:t>2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altLang="en-US" sz="2800" b="0" i="1" baseline="-25000" dirty="0" smtClean="0">
                  <a:latin typeface="Cambria Math"/>
                </a:endParaRPr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altLang="en-US" sz="2800" i="1" dirty="0" smtClean="0">
                          <a:latin typeface="Cambria Math"/>
                        </a:rPr>
                        <m:t>𝜋</m:t>
                      </m:r>
                      <m:r>
                        <a:rPr lang="en-GB" altLang="en-US" sz="2800" i="1" baseline="-25000" dirty="0">
                          <a:latin typeface="Cambria Math"/>
                        </a:rPr>
                        <m:t>1</m:t>
                      </m:r>
                      <m:r>
                        <a:rPr lang="en-GB" altLang="en-US" sz="2800" i="1" dirty="0">
                          <a:latin typeface="Cambria Math"/>
                        </a:rPr>
                        <m:t> = </m:t>
                      </m:r>
                      <m:r>
                        <a:rPr lang="en-US" altLang="en-US" sz="2800" i="1" dirty="0" smtClean="0">
                          <a:latin typeface="Cambria Math"/>
                        </a:rPr>
                        <m:t>𝑛</m:t>
                      </m:r>
                      <m:r>
                        <a:rPr lang="en-US" altLang="en-US" sz="2800" i="1" baseline="-25000" dirty="0" smtClean="0">
                          <a:latin typeface="Cambria Math"/>
                        </a:rPr>
                        <m:t>2</m:t>
                      </m:r>
                      <m:r>
                        <a:rPr lang="en-US" altLang="en-US" sz="2800" i="1" dirty="0" smtClean="0">
                          <a:latin typeface="Cambria Math"/>
                        </a:rPr>
                        <m:t>−</m:t>
                      </m:r>
                      <m:r>
                        <a:rPr lang="en-US" altLang="en-US" sz="2800" i="1" dirty="0" smtClean="0">
                          <a:latin typeface="Cambria Math"/>
                        </a:rPr>
                        <m:t>𝑅</m:t>
                      </m:r>
                      <m:r>
                        <a:rPr lang="en-US" altLang="en-US" sz="2800" i="1" dirty="0" smtClean="0">
                          <a:latin typeface="Cambria Math"/>
                        </a:rPr>
                        <m:t>    </m:t>
                      </m:r>
                      <m:r>
                        <a:rPr lang="en-US" altLang="en-US" sz="2800" i="1" dirty="0">
                          <a:latin typeface="Cambria Math"/>
                        </a:rPr>
                        <m:t>𝑖𝑓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US" altLang="en-US" sz="2800" i="1" baseline="-25000" dirty="0">
                          <a:latin typeface="Cambria Math"/>
                        </a:rPr>
                        <m:t>1</m:t>
                      </m:r>
                      <m:r>
                        <a:rPr lang="en-GB" altLang="en-US" sz="2800" b="0" i="1" dirty="0" smtClean="0">
                          <a:latin typeface="Cambria Math"/>
                        </a:rPr>
                        <m:t>&gt;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US" altLang="en-US" sz="2800" i="1" baseline="-25000" dirty="0">
                          <a:latin typeface="Cambria Math"/>
                        </a:rPr>
                        <m:t>2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altLang="en-US" sz="2800" i="1" dirty="0" smtClean="0"/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:endParaRPr lang="en-US" altLang="en-US" sz="2800" i="1" dirty="0"/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14:m>
                  <m:oMath xmlns:m="http://schemas.openxmlformats.org/officeDocument/2006/math">
                    <m:r>
                      <a:rPr lang="el-GR" altLang="en-US" sz="2800" i="1" dirty="0">
                        <a:latin typeface="Cambria Math"/>
                      </a:rPr>
                      <m:t>𝜋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2</m:t>
                    </m:r>
                    <m:r>
                      <a:rPr lang="en-GB" altLang="en-US" sz="2800" i="1" dirty="0">
                        <a:latin typeface="Cambria Math"/>
                      </a:rPr>
                      <m:t> = </m:t>
                    </m:r>
                    <m:r>
                      <a:rPr lang="en-US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2</m:t>
                    </m:r>
                    <m:r>
                      <a:rPr lang="en-US" altLang="en-US" sz="2800" i="1" dirty="0">
                        <a:latin typeface="Cambria Math"/>
                      </a:rPr>
                      <m:t>+</m:t>
                    </m:r>
                    <m:r>
                      <a:rPr lang="en-US" altLang="en-US" sz="2800" i="1" dirty="0">
                        <a:latin typeface="Cambria Math"/>
                      </a:rPr>
                      <m:t>𝑅</m:t>
                    </m:r>
                    <m:r>
                      <a:rPr lang="en-US" altLang="en-US" sz="2800" i="1" dirty="0">
                        <a:latin typeface="Cambria Math"/>
                      </a:rPr>
                      <m:t>     </m:t>
                    </m:r>
                    <m:r>
                      <a:rPr lang="en-US" altLang="en-US" sz="2800" i="1" dirty="0">
                        <a:latin typeface="Cambria Math"/>
                      </a:rPr>
                      <m:t>𝑖𝑓</m:t>
                    </m:r>
                    <m:r>
                      <a:rPr lang="en-US" altLang="en-US" sz="2800" i="1" dirty="0">
                        <a:latin typeface="Cambria Math"/>
                      </a:rPr>
                      <m:t> </m:t>
                    </m:r>
                    <m:r>
                      <a:rPr lang="en-US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2</m:t>
                    </m:r>
                    <m:r>
                      <a:rPr lang="en-US" altLang="en-US" sz="2800" i="1" dirty="0">
                        <a:latin typeface="Cambria Math"/>
                      </a:rPr>
                      <m:t>&lt; </m:t>
                    </m:r>
                    <m:r>
                      <a:rPr lang="en-US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1</m:t>
                    </m:r>
                  </m:oMath>
                </a14:m>
                <a:r>
                  <a:rPr lang="en-US" altLang="en-US" sz="2800" i="1" dirty="0"/>
                  <a:t> </a:t>
                </a:r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altLang="en-US" sz="2800" i="1" dirty="0">
                          <a:latin typeface="Cambria Math"/>
                        </a:rPr>
                        <m:t>𝜋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GB" altLang="en-US" sz="2800" i="1" dirty="0">
                          <a:latin typeface="Cambria Math"/>
                        </a:rPr>
                        <m:t> =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GB" altLang="en-US" sz="2800" i="1" dirty="0">
                          <a:latin typeface="Cambria Math"/>
                        </a:rPr>
                        <m:t>             </m:t>
                      </m:r>
                      <m:r>
                        <a:rPr lang="en-US" altLang="en-US" sz="2800" i="1" dirty="0">
                          <a:latin typeface="Cambria Math"/>
                        </a:rPr>
                        <m:t>𝑖𝑓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GB" altLang="en-US" sz="2800" i="1" dirty="0">
                          <a:latin typeface="Cambria Math"/>
                        </a:rPr>
                        <m:t>=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GB" altLang="en-US" sz="2800" i="1" baseline="-25000" dirty="0">
                  <a:latin typeface="Cambria Math"/>
                </a:endParaRPr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l-GR" altLang="en-US" sz="2800" i="1" dirty="0">
                          <a:latin typeface="Cambria Math"/>
                        </a:rPr>
                        <m:t>𝜋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GB" altLang="en-US" sz="2800" i="1" dirty="0">
                          <a:latin typeface="Cambria Math"/>
                        </a:rPr>
                        <m:t> =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1</m:t>
                      </m:r>
                      <m:r>
                        <a:rPr lang="en-US" altLang="en-US" sz="2800" i="1" dirty="0">
                          <a:latin typeface="Cambria Math"/>
                        </a:rPr>
                        <m:t>−</m:t>
                      </m:r>
                      <m:r>
                        <a:rPr lang="en-US" altLang="en-US" sz="2800" i="1" dirty="0">
                          <a:latin typeface="Cambria Math"/>
                        </a:rPr>
                        <m:t>𝑅</m:t>
                      </m:r>
                      <m:r>
                        <a:rPr lang="en-US" altLang="en-US" sz="2800" i="1" dirty="0">
                          <a:latin typeface="Cambria Math"/>
                        </a:rPr>
                        <m:t>    </m:t>
                      </m:r>
                      <m:r>
                        <a:rPr lang="en-US" altLang="en-US" sz="2800" i="1" dirty="0">
                          <a:latin typeface="Cambria Math"/>
                        </a:rPr>
                        <m:t>𝑖𝑓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2</m:t>
                      </m:r>
                      <m:r>
                        <a:rPr lang="en-GB" altLang="en-US" sz="2800" i="1" dirty="0">
                          <a:latin typeface="Cambria Math"/>
                        </a:rPr>
                        <m:t>&gt;</m:t>
                      </m:r>
                      <m:r>
                        <a:rPr lang="en-US" altLang="en-US" sz="2800" i="1" dirty="0">
                          <a:latin typeface="Cambria Math"/>
                        </a:rPr>
                        <m:t> </m:t>
                      </m:r>
                      <m:r>
                        <a:rPr lang="en-US" altLang="en-US" sz="2800" i="1" dirty="0">
                          <a:latin typeface="Cambria Math"/>
                        </a:rPr>
                        <m:t>𝑛</m:t>
                      </m:r>
                      <m:r>
                        <a:rPr lang="en-GB" altLang="en-US" sz="2800" b="0" i="1" baseline="-25000" dirty="0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US" altLang="en-US" sz="2800" i="1" dirty="0"/>
              </a:p>
              <a:p>
                <a:pPr marL="0" indent="0">
                  <a:spcBef>
                    <a:spcPts val="0"/>
                  </a:spcBef>
                  <a:buFontTx/>
                  <a:buNone/>
                </a:pPr>
                <a:endParaRPr lang="en-US" altLang="en-US" sz="2800" i="1" dirty="0" smtClean="0"/>
              </a:p>
              <a:p>
                <a:pPr>
                  <a:buFontTx/>
                  <a:buNone/>
                </a:pPr>
                <a:endParaRPr lang="en-GB" altLang="en-US" sz="2800" i="1" dirty="0" smtClean="0"/>
              </a:p>
            </p:txBody>
          </p:sp>
        </mc:Choice>
        <mc:Fallback xmlns="">
          <p:sp>
            <p:nvSpPr>
              <p:cNvPr id="174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4212" y="404813"/>
                <a:ext cx="8064252" cy="6264547"/>
              </a:xfrm>
              <a:blipFill rotWithShape="0">
                <a:blip r:embed="rId2"/>
                <a:stretch>
                  <a:fillRect l="-1512" t="-9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4930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74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-27384"/>
                <a:ext cx="8712968" cy="6885384"/>
              </a:xfrm>
            </p:spPr>
            <p:txBody>
              <a:bodyPr/>
              <a:lstStyle/>
              <a:p>
                <a:pPr algn="just">
                  <a:buFontTx/>
                  <a:buNone/>
                </a:pPr>
                <a:r>
                  <a:rPr lang="en-GB" altLang="en-US" sz="2800" dirty="0" smtClean="0">
                    <a:solidFill>
                      <a:srgbClr val="C00000"/>
                    </a:solidFill>
                  </a:rPr>
                  <a:t>Solution</a:t>
                </a:r>
              </a:p>
              <a:p>
                <a:pPr algn="just">
                  <a:buFontTx/>
                  <a:buNone/>
                </a:pPr>
                <a:r>
                  <a:rPr lang="en-GB" altLang="en-US" sz="2800" dirty="0" smtClean="0"/>
                  <a:t>Finding the best responses of player 1</a:t>
                </a:r>
              </a:p>
              <a:p>
                <a:pPr algn="just"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b="0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GB" alt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en-US" sz="2800" dirty="0" smtClean="0"/>
                  <a:t>	 	</a:t>
                </a:r>
                <a14:m>
                  <m:oMath xmlns:m="http://schemas.openxmlformats.org/officeDocument/2006/math">
                    <m:r>
                      <a:rPr lang="en-GB" altLang="en-US" sz="2800" dirty="0">
                        <a:latin typeface="Cambria Math"/>
                      </a:rPr>
                      <m:t>	</m:t>
                    </m:r>
                    <m:r>
                      <a:rPr lang="el-GR" altLang="en-US" sz="2800" i="1" dirty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1</m:t>
                    </m:r>
                    <m:r>
                      <a:rPr lang="en-GB" altLang="en-US" sz="2800" i="1" dirty="0" smtClean="0">
                        <a:latin typeface="Cambria Math"/>
                      </a:rPr>
                      <m:t>=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𝑛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2</m:t>
                    </m:r>
                    <m:r>
                      <a:rPr lang="en-GB" altLang="en-US" sz="2800" i="1" dirty="0" smtClean="0">
                        <a:latin typeface="Cambria Math"/>
                      </a:rPr>
                      <m:t>−</m:t>
                    </m:r>
                    <m:r>
                      <a:rPr lang="en-GB" altLang="en-US" sz="2800" i="1" dirty="0" smtClean="0">
                        <a:latin typeface="Cambria Math"/>
                      </a:rPr>
                      <m:t>𝑅</m:t>
                    </m:r>
                  </m:oMath>
                </a14:m>
                <a:endParaRPr lang="en-GB" altLang="en-US" sz="2800" dirty="0" smtClean="0"/>
              </a:p>
              <a:p>
                <a:pPr algn="just"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en-US" sz="2800" dirty="0"/>
                  <a:t> </a:t>
                </a:r>
                <a:r>
                  <a:rPr lang="en-GB" altLang="en-US" sz="2800" dirty="0" smtClean="0"/>
                  <a:t>		</a:t>
                </a:r>
                <a14:m>
                  <m:oMath xmlns:m="http://schemas.openxmlformats.org/officeDocument/2006/math">
                    <m:r>
                      <a:rPr lang="en-GB" altLang="en-US" sz="2800" dirty="0">
                        <a:latin typeface="Cambria Math"/>
                      </a:rPr>
                      <m:t> </m:t>
                    </m:r>
                    <m:r>
                      <a:rPr lang="el-GR" altLang="en-US" sz="2800" i="1" dirty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1</m:t>
                    </m:r>
                    <m:r>
                      <a:rPr lang="en-GB" altLang="en-US" sz="2800" i="1" dirty="0">
                        <a:latin typeface="Cambria Math"/>
                      </a:rPr>
                      <m:t>=</m:t>
                    </m:r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2</m:t>
                    </m:r>
                  </m:oMath>
                </a14:m>
                <a:endParaRPr lang="en-GB" altLang="en-US" sz="2800" dirty="0" smtClean="0"/>
              </a:p>
              <a:p>
                <a:pPr algn="just">
                  <a:spcAft>
                    <a:spcPts val="1200"/>
                  </a:spcAft>
                  <a:buNone/>
                </a:pPr>
                <a:r>
                  <a:rPr lang="en-GB" altLang="en-US" sz="2800" dirty="0"/>
                  <a:t>To play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en-US" sz="2800" dirty="0"/>
                  <a:t> is strictly better than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en-US" sz="2800" dirty="0"/>
                  <a:t> because </a:t>
                </a:r>
                <a14:m>
                  <m:oMath xmlns:m="http://schemas.openxmlformats.org/officeDocument/2006/math"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2 </m:t>
                    </m:r>
                  </m:oMath>
                </a14:m>
                <a:r>
                  <a:rPr lang="en-GB" altLang="en-US" sz="2800" dirty="0"/>
                  <a:t>&gt; </a:t>
                </a:r>
                <a14:m>
                  <m:oMath xmlns:m="http://schemas.openxmlformats.org/officeDocument/2006/math"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2</m:t>
                    </m:r>
                    <m:r>
                      <a:rPr lang="en-GB" altLang="en-US" sz="2800" i="1" dirty="0">
                        <a:latin typeface="Cambria Math"/>
                      </a:rPr>
                      <m:t>−</m:t>
                    </m:r>
                    <m:r>
                      <a:rPr lang="en-GB" altLang="en-US" sz="2800" i="1" dirty="0">
                        <a:latin typeface="Cambria Math"/>
                      </a:rPr>
                      <m:t>𝑅</m:t>
                    </m:r>
                  </m:oMath>
                </a14:m>
                <a:endParaRPr lang="en-GB" altLang="en-US" sz="2800" dirty="0" smtClean="0"/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b="0" i="1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altLang="en-US" sz="2800" dirty="0"/>
                  <a:t> </a:t>
                </a:r>
                <a:r>
                  <a:rPr lang="en-GB" altLang="en-US" sz="2800" dirty="0" smtClean="0"/>
                  <a:t>		</a:t>
                </a:r>
                <a14:m>
                  <m:oMath xmlns:m="http://schemas.openxmlformats.org/officeDocument/2006/math">
                    <m:r>
                      <a:rPr lang="en-GB" altLang="en-US" sz="2800" dirty="0">
                        <a:latin typeface="Cambria Math"/>
                      </a:rPr>
                      <m:t> </m:t>
                    </m:r>
                    <m:r>
                      <a:rPr lang="el-GR" altLang="en-US" sz="2800" i="1" dirty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1</m:t>
                    </m:r>
                    <m:r>
                      <a:rPr lang="en-GB" altLang="en-US" sz="2800" i="1" dirty="0">
                        <a:latin typeface="Cambria Math"/>
                      </a:rPr>
                      <m:t>=</m:t>
                    </m:r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1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+</m:t>
                    </m:r>
                    <m:r>
                      <a:rPr lang="en-GB" altLang="en-US" sz="2800" i="1" dirty="0">
                        <a:latin typeface="Cambria Math"/>
                      </a:rPr>
                      <m:t>𝑅</m:t>
                    </m:r>
                  </m:oMath>
                </a14:m>
                <a:endParaRPr lang="en-GB" altLang="en-US" sz="2800" dirty="0" smtClean="0"/>
              </a:p>
              <a:p>
                <a:pPr algn="just">
                  <a:buNone/>
                </a:pPr>
                <a:r>
                  <a:rPr lang="en-GB" altLang="en-US" sz="2800" dirty="0" smtClean="0"/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sz="2800" i="1" dirty="0" smtClean="0">
                        <a:latin typeface="Cambria Math"/>
                      </a:rPr>
                      <m:t>−</m:t>
                    </m:r>
                    <m:r>
                      <a:rPr lang="en-GB" altLang="en-US" sz="280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altLang="en-US" sz="2800" dirty="0" smtClean="0"/>
                  <a:t>,  </a:t>
                </a:r>
                <a14:m>
                  <m:oMath xmlns:m="http://schemas.openxmlformats.org/officeDocument/2006/math">
                    <m:r>
                      <a:rPr lang="en-GB" altLang="en-US" sz="28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altLang="en-US" sz="2800" i="1" dirty="0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GB" altLang="en-US" sz="2800" dirty="0" smtClean="0"/>
                  <a:t>   </a:t>
                </a:r>
                <a:r>
                  <a:rPr lang="en-GB" altLang="en-US" sz="2800" dirty="0" smtClean="0">
                    <a:sym typeface="Wingdings" panose="05000000000000000000" pitchFamily="2" charset="2"/>
                  </a:rPr>
                  <a:t>   </a:t>
                </a:r>
                <a14:m>
                  <m:oMath xmlns:m="http://schemas.openxmlformats.org/officeDocument/2006/math">
                    <m:r>
                      <a:rPr lang="el-GR" altLang="en-US" sz="2800" i="1" dirty="0">
                        <a:latin typeface="Cambria Math"/>
                      </a:rPr>
                      <m:t>𝜋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1</m:t>
                    </m:r>
                    <m:r>
                      <a:rPr lang="en-GB" altLang="en-US" sz="2800" i="1" dirty="0">
                        <a:latin typeface="Cambria Math"/>
                      </a:rPr>
                      <m:t>=</m:t>
                    </m:r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b="0" i="1" baseline="-25000" dirty="0" smtClean="0">
                        <a:latin typeface="Cambria Math"/>
                      </a:rPr>
                      <m:t>2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−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𝑥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+</m:t>
                    </m:r>
                    <m:r>
                      <a:rPr lang="en-GB" altLang="en-US" sz="2800" i="1" dirty="0">
                        <a:latin typeface="Cambria Math"/>
                      </a:rPr>
                      <m:t>𝑅</m:t>
                    </m:r>
                  </m:oMath>
                </a14:m>
                <a:endParaRPr lang="en-GB" altLang="en-US" sz="2800" dirty="0"/>
              </a:p>
              <a:p>
                <a:pPr algn="just">
                  <a:buNone/>
                </a:pPr>
                <a:r>
                  <a:rPr lang="en-GB" altLang="en-US" sz="2800" dirty="0" smtClean="0"/>
                  <a:t>To play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alt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altLang="en-US" sz="2800" dirty="0" smtClean="0"/>
                  <a:t> is strictly better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sz="2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altLang="en-US" sz="2800" dirty="0" smtClean="0"/>
                  <a:t>if:</a:t>
                </a:r>
              </a:p>
              <a:p>
                <a:pPr algn="just">
                  <a:buNone/>
                </a:pPr>
                <a14:m>
                  <m:oMath xmlns:m="http://schemas.openxmlformats.org/officeDocument/2006/math"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i="1" baseline="-25000" dirty="0">
                        <a:latin typeface="Cambria Math"/>
                      </a:rPr>
                      <m:t>2</m:t>
                    </m:r>
                    <m:r>
                      <a:rPr lang="en-GB" altLang="en-US" sz="2800" i="1" dirty="0">
                        <a:latin typeface="Cambria Math"/>
                      </a:rPr>
                      <m:t>−</m:t>
                    </m:r>
                    <m:r>
                      <a:rPr lang="en-GB" altLang="en-US" sz="2800" i="1" dirty="0">
                        <a:latin typeface="Cambria Math"/>
                      </a:rPr>
                      <m:t>𝑥</m:t>
                    </m:r>
                    <m:r>
                      <a:rPr lang="en-GB" altLang="en-US" sz="2800" i="1" dirty="0">
                        <a:latin typeface="Cambria Math"/>
                      </a:rPr>
                      <m:t>+</m:t>
                    </m:r>
                    <m:r>
                      <a:rPr lang="en-GB" altLang="en-US" sz="2800" i="1" dirty="0">
                        <a:latin typeface="Cambria Math"/>
                      </a:rPr>
                      <m:t>𝑅</m:t>
                    </m:r>
                    <m:r>
                      <a:rPr lang="en-GB" altLang="en-US" sz="2800" b="0" i="1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altLang="en-US" sz="2800" i="1" dirty="0">
                        <a:latin typeface="Cambria Math"/>
                      </a:rPr>
                      <m:t>𝑛</m:t>
                    </m:r>
                    <m:r>
                      <a:rPr lang="en-GB" altLang="en-US" sz="2800" i="1" baseline="-25000" dirty="0" smtClean="0">
                        <a:latin typeface="Cambria Math"/>
                      </a:rPr>
                      <m:t>2</m:t>
                    </m:r>
                  </m:oMath>
                </a14:m>
                <a:r>
                  <a:rPr lang="en-GB" altLang="en-US" sz="2800" dirty="0" smtClean="0"/>
                  <a:t> </a:t>
                </a:r>
                <a:r>
                  <a:rPr lang="en-GB" altLang="en-US" sz="2800" dirty="0" smtClean="0">
                    <a:sym typeface="Wingdings" panose="05000000000000000000" pitchFamily="2" charset="2"/>
                  </a:rPr>
                  <a:t>  </a:t>
                </a:r>
                <a14:m>
                  <m:oMath xmlns:m="http://schemas.openxmlformats.org/officeDocument/2006/math">
                    <m:r>
                      <a:rPr lang="en-GB" altLang="en-US" sz="28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GB" altLang="en-US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&lt;</m:t>
                    </m:r>
                    <m:r>
                      <a:rPr lang="en-GB" altLang="en-US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𝑅</m:t>
                    </m:r>
                  </m:oMath>
                </a14:m>
                <a:endParaRPr lang="en-GB" altLang="en-US" sz="2800" dirty="0" smtClean="0"/>
              </a:p>
              <a:p>
                <a:pPr algn="just">
                  <a:buNone/>
                </a:pPr>
                <a:r>
                  <a:rPr lang="en-GB" altLang="en-US" sz="2800" dirty="0" smtClean="0"/>
                  <a:t>Given that payoff is decreasing in </a:t>
                </a:r>
                <a14:m>
                  <m:oMath xmlns:m="http://schemas.openxmlformats.org/officeDocument/2006/math">
                    <m:r>
                      <a:rPr lang="en-GB" altLang="en-US" sz="280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altLang="en-US" sz="2800" dirty="0" smtClean="0"/>
                  <a:t> the best response of player 1 is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altLang="en-US" sz="2800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alt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altLang="en-US" sz="28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altLang="en-US" sz="2800" i="1" dirty="0">
                        <a:latin typeface="Cambria Math"/>
                      </a:rPr>
                      <m:t>−</m:t>
                    </m:r>
                    <m:r>
                      <a:rPr lang="en-GB" altLang="en-US" sz="2800" b="0" i="1" dirty="0" smtClean="0">
                        <a:latin typeface="Cambria Math"/>
                      </a:rPr>
                      <m:t>1</m:t>
                    </m:r>
                  </m:oMath>
                </a14:m>
                <a:endParaRPr lang="en-GB" altLang="en-US" sz="2800" dirty="0"/>
              </a:p>
              <a:p>
                <a:pPr algn="just">
                  <a:buNone/>
                </a:pPr>
                <a:endParaRPr lang="en-GB" altLang="en-US" sz="2800" dirty="0"/>
              </a:p>
              <a:p>
                <a:pPr marL="0" indent="0" algn="just">
                  <a:buNone/>
                </a:pP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-27384"/>
                <a:ext cx="8712968" cy="6885384"/>
              </a:xfrm>
              <a:blipFill rotWithShape="0">
                <a:blip r:embed="rId2"/>
                <a:stretch>
                  <a:fillRect l="-1400" t="-974" r="-14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94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404664"/>
                <a:ext cx="7772400" cy="6192688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GB" sz="2800" dirty="0" smtClean="0"/>
                  <a:t>Repeating this reasoning for player 2 we find that player 2’s best response is: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GB" sz="2800" dirty="0"/>
              </a:p>
              <a:p>
                <a:pPr marL="0" indent="0" algn="just">
                  <a:buNone/>
                </a:pPr>
                <a:r>
                  <a:rPr lang="en-GB" sz="2800" dirty="0" smtClean="0"/>
                  <a:t>There is an unique Nash equilibrium: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GB" sz="2800" i="1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i="1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28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GB" sz="2800" b="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The payoff is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  </m:t>
                    </m:r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altLang="en-US" sz="2800" i="1" dirty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GB" sz="28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8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l-GR" altLang="en-US" sz="2800" i="1" dirty="0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GB" sz="2800" i="1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800" i="1">
                        <a:latin typeface="Cambria Math"/>
                      </a:rPr>
                      <m:t>=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800" b="0" dirty="0" smtClean="0"/>
              </a:p>
              <a:p>
                <a:pPr marL="0" indent="0">
                  <a:buNone/>
                </a:pPr>
                <a:r>
                  <a:rPr lang="en-GB" sz="2800" dirty="0" smtClean="0"/>
                  <a:t>Suppose that a player plays an higher number, his payoff reduces to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800" b="0" i="1" smtClean="0">
                        <a:latin typeface="Cambria Math"/>
                      </a:rPr>
                      <m:t>−</m:t>
                    </m:r>
                    <m:r>
                      <a:rPr lang="en-GB" sz="2800" b="0" i="1" smtClean="0">
                        <a:latin typeface="Cambria Math"/>
                      </a:rPr>
                      <m:t>𝑅</m:t>
                    </m:r>
                  </m:oMath>
                </a14:m>
                <a:r>
                  <a:rPr lang="en-GB" sz="2800" dirty="0" smtClean="0"/>
                  <a:t>. Then there are not profitable deviations.</a:t>
                </a:r>
              </a:p>
              <a:p>
                <a:pPr marL="0" indent="0" algn="just">
                  <a:buNone/>
                </a:pPr>
                <a:r>
                  <a:rPr lang="en-GB" sz="2800" dirty="0" smtClean="0"/>
                  <a:t>So the strategy profile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800" i="1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8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8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800" i="1">
                        <a:latin typeface="Cambria Math"/>
                      </a:rPr>
                      <m:t>=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800" dirty="0" smtClean="0"/>
                  <a:t> is the unique Nash equilibrium of the game.</a:t>
                </a:r>
              </a:p>
              <a:p>
                <a:pPr marL="0" indent="0">
                  <a:buNone/>
                </a:pP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404664"/>
                <a:ext cx="7772400" cy="6192688"/>
              </a:xfrm>
              <a:blipFill rotWithShape="0">
                <a:blip r:embed="rId2"/>
                <a:stretch>
                  <a:fillRect l="-1569" t="-984" r="-16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108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88640"/>
                <a:ext cx="8206680" cy="6525344"/>
              </a:xfrm>
            </p:spPr>
            <p:txBody>
              <a:bodyPr/>
              <a:lstStyle/>
              <a:p>
                <a:pPr marL="0" indent="0" algn="just">
                  <a:buNone/>
                </a:pPr>
                <a:r>
                  <a:rPr lang="en-GB" sz="2400" dirty="0" smtClean="0"/>
                  <a:t>There are other Nash equilibria?</a:t>
                </a:r>
              </a:p>
              <a:p>
                <a:pPr marL="0" indent="0" algn="just">
                  <a:buNone/>
                </a:pPr>
                <a:r>
                  <a:rPr lang="en-GB" sz="2400" dirty="0" smtClean="0"/>
                  <a:t>No because the best response is to play one unit less than the opponent</a:t>
                </a:r>
              </a:p>
              <a:p>
                <a:pPr marL="0" indent="0" algn="just">
                  <a:buNone/>
                </a:pPr>
                <a:r>
                  <a:rPr lang="en-GB" sz="2400" dirty="0" smtClean="0"/>
                  <a:t>Suppose </a:t>
                </a:r>
                <a:r>
                  <a:rPr lang="en-GB" sz="2400" dirty="0"/>
                  <a:t>player 1 plays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400" i="1">
                        <a:latin typeface="Cambria Math"/>
                      </a:rPr>
                      <m:t>00</m:t>
                    </m:r>
                  </m:oMath>
                </a14:m>
                <a:endParaRPr lang="en-GB" sz="2400" dirty="0"/>
              </a:p>
              <a:p>
                <a:pPr marL="0" indent="0" algn="just">
                  <a:buNone/>
                </a:pPr>
                <a:r>
                  <a:rPr lang="en-GB" sz="2400" dirty="0"/>
                  <a:t>The best response of player 2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400" i="1">
                        <a:latin typeface="Cambria Math"/>
                      </a:rPr>
                      <m:t>00</m:t>
                    </m:r>
                  </m:oMath>
                </a14:m>
                <a:r>
                  <a:rPr lang="en-GB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=99</m:t>
                    </m:r>
                  </m:oMath>
                </a14:m>
                <a:endParaRPr lang="en-GB" sz="2400" dirty="0"/>
              </a:p>
              <a:p>
                <a:pPr marL="0" indent="0" algn="just">
                  <a:buNone/>
                </a:pPr>
                <a:r>
                  <a:rPr lang="en-GB" sz="2400" dirty="0"/>
                  <a:t>The best response of player 1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=99</m:t>
                    </m:r>
                  </m:oMath>
                </a14:m>
                <a:r>
                  <a:rPr lang="en-GB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=98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/>
                  <a:t>The best response of player 2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/>
                      </a:rPr>
                      <m:t>98</m:t>
                    </m:r>
                  </m:oMath>
                </a14:m>
                <a:r>
                  <a:rPr lang="en-GB" sz="2400" dirty="0"/>
                  <a:t> is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=9</m:t>
                    </m:r>
                    <m:r>
                      <a:rPr lang="en-GB" sz="2400" b="0" i="1" smtClean="0">
                        <a:latin typeface="Cambria Math"/>
                      </a:rPr>
                      <m:t>7</m:t>
                    </m:r>
                  </m:oMath>
                </a14:m>
                <a:endParaRPr lang="en-GB" sz="2400" dirty="0" smtClean="0"/>
              </a:p>
              <a:p>
                <a:pPr marL="0" indent="0">
                  <a:buNone/>
                </a:pPr>
                <a:r>
                  <a:rPr lang="en-GB" sz="2400" dirty="0" smtClean="0"/>
                  <a:t>…….  </a:t>
                </a:r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 smtClean="0"/>
                  <a:t>…….</a:t>
                </a:r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/>
                  <a:t>The best response of player 2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en-GB" sz="2400" b="0" dirty="0" smtClean="0"/>
              </a:p>
              <a:p>
                <a:pPr marL="0" indent="0">
                  <a:buNone/>
                </a:pPr>
                <a:r>
                  <a:rPr lang="en-GB" sz="2400" dirty="0"/>
                  <a:t>The best response of player 1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/>
                  <a:t>The best response of player 2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/>
                  <a:t>The best response of player 1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400" dirty="0"/>
                  <a:t>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r>
                  <a:rPr lang="en-GB" sz="2400" dirty="0" smtClean="0"/>
                  <a:t>Starting with Player 2 we get the same result</a:t>
                </a:r>
                <a:endParaRPr lang="en-GB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88640"/>
                <a:ext cx="8206680" cy="6525344"/>
              </a:xfrm>
              <a:blipFill rotWithShape="0">
                <a:blip r:embed="rId2"/>
                <a:stretch>
                  <a:fillRect l="-1189" t="-748" r="-11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93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18991</TotalTime>
  <Words>1109</Words>
  <Application>Microsoft Office PowerPoint</Application>
  <PresentationFormat>Presentazione su schermo (4:3)</PresentationFormat>
  <Paragraphs>220</Paragraphs>
  <Slides>28</Slides>
  <Notes>5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4" baseType="lpstr">
      <vt:lpstr>Arial</vt:lpstr>
      <vt:lpstr>Cambria Math</vt:lpstr>
      <vt:lpstr>Times New Roman</vt:lpstr>
      <vt:lpstr>Wingdings</vt:lpstr>
      <vt:lpstr>Standarddesign</vt:lpstr>
      <vt:lpstr>Equation</vt:lpstr>
      <vt:lpstr> Economic Applications of simultaneous games</vt:lpstr>
      <vt:lpstr>Presentazione standard di PowerPoint</vt:lpstr>
      <vt:lpstr>Traveler’s Dilemma Game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Beauty contest</vt:lpstr>
      <vt:lpstr>Presentazione standard di PowerPoint</vt:lpstr>
      <vt:lpstr>The p-Beauty contest</vt:lpstr>
      <vt:lpstr>Presentazione standard di PowerPoint</vt:lpstr>
      <vt:lpstr>Presentazione standard di PowerPoint</vt:lpstr>
      <vt:lpstr>Presentazione standard di PowerPoint</vt:lpstr>
      <vt:lpstr>Cournot Model of Duopoly</vt:lpstr>
      <vt:lpstr>Presentazione standard di PowerPoint</vt:lpstr>
      <vt:lpstr>Solution: Nash Equilibrium</vt:lpstr>
      <vt:lpstr>Presentazione standard di PowerPoint</vt:lpstr>
      <vt:lpstr>Bertrand Model of Duopoly</vt:lpstr>
      <vt:lpstr>Presentazione standard di PowerPoint</vt:lpstr>
      <vt:lpstr>Solution: Nash Equilibrium</vt:lpstr>
      <vt:lpstr>Presentazione standard di PowerPoint</vt:lpstr>
      <vt:lpstr>The problem of the Commons</vt:lpstr>
      <vt:lpstr>Presentazione standard di PowerPoint</vt:lpstr>
      <vt:lpstr>Solution: Nash Equilibrium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Feri, Francesco</dc:creator>
  <cp:lastModifiedBy>FERI FRANCESCO</cp:lastModifiedBy>
  <cp:revision>717</cp:revision>
  <cp:lastPrinted>2016-10-04T07:31:04Z</cp:lastPrinted>
  <dcterms:created xsi:type="dcterms:W3CDTF">2005-01-02T09:51:23Z</dcterms:created>
  <dcterms:modified xsi:type="dcterms:W3CDTF">2019-04-30T09:13:40Z</dcterms:modified>
</cp:coreProperties>
</file>